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476" r:id="rId2"/>
    <p:sldId id="1050" r:id="rId3"/>
    <p:sldId id="1053" r:id="rId4"/>
    <p:sldId id="553" r:id="rId5"/>
    <p:sldId id="1051" r:id="rId6"/>
    <p:sldId id="865" r:id="rId7"/>
    <p:sldId id="633" r:id="rId8"/>
    <p:sldId id="542" r:id="rId9"/>
    <p:sldId id="541" r:id="rId10"/>
    <p:sldId id="552" r:id="rId11"/>
    <p:sldId id="864" r:id="rId12"/>
    <p:sldId id="529" r:id="rId13"/>
    <p:sldId id="850" r:id="rId14"/>
    <p:sldId id="462" r:id="rId15"/>
    <p:sldId id="543" r:id="rId16"/>
    <p:sldId id="561" r:id="rId17"/>
    <p:sldId id="560" r:id="rId18"/>
    <p:sldId id="562" r:id="rId19"/>
    <p:sldId id="1043" r:id="rId20"/>
    <p:sldId id="869" r:id="rId21"/>
    <p:sldId id="1045" r:id="rId22"/>
    <p:sldId id="556" r:id="rId23"/>
    <p:sldId id="870" r:id="rId24"/>
    <p:sldId id="871" r:id="rId25"/>
    <p:sldId id="544" r:id="rId26"/>
    <p:sldId id="860" r:id="rId27"/>
    <p:sldId id="861" r:id="rId28"/>
    <p:sldId id="863" r:id="rId29"/>
    <p:sldId id="862" r:id="rId30"/>
    <p:sldId id="545" r:id="rId31"/>
    <p:sldId id="851" r:id="rId32"/>
    <p:sldId id="852" r:id="rId33"/>
    <p:sldId id="853" r:id="rId34"/>
    <p:sldId id="855" r:id="rId35"/>
    <p:sldId id="866" r:id="rId36"/>
    <p:sldId id="867" r:id="rId37"/>
    <p:sldId id="546" r:id="rId38"/>
    <p:sldId id="856" r:id="rId39"/>
    <p:sldId id="814" r:id="rId40"/>
    <p:sldId id="815" r:id="rId41"/>
    <p:sldId id="838" r:id="rId42"/>
    <p:sldId id="816" r:id="rId43"/>
    <p:sldId id="548" r:id="rId44"/>
    <p:sldId id="547" r:id="rId45"/>
    <p:sldId id="857" r:id="rId46"/>
    <p:sldId id="291" r:id="rId47"/>
    <p:sldId id="858" r:id="rId48"/>
    <p:sldId id="398" r:id="rId49"/>
    <p:sldId id="399" r:id="rId50"/>
    <p:sldId id="859" r:id="rId51"/>
    <p:sldId id="549" r:id="rId52"/>
    <p:sldId id="1044" r:id="rId53"/>
    <p:sldId id="848" r:id="rId54"/>
    <p:sldId id="846" r:id="rId55"/>
    <p:sldId id="822" r:id="rId56"/>
    <p:sldId id="835" r:id="rId57"/>
    <p:sldId id="832" r:id="rId58"/>
    <p:sldId id="868" r:id="rId59"/>
    <p:sldId id="1049" r:id="rId60"/>
    <p:sldId id="519" r:id="rId61"/>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comirkim" initials="MM" lastIdx="1" clrIdx="0"/>
  <p:cmAuthor id="1" name="Mirkin, Mitchell" initials="MM" lastIdx="18" clrIdx="1"/>
  <p:cmAuthor id="2" name="vhacoiveljs" initials="v" lastIdx="1" clrIdx="2"/>
  <p:cmAuthor id="3" name="Department of Veterans Affairs" initials="DoVA" lastIdx="9" clrIdx="3"/>
  <p:cmAuthor id="4" name="Huang, Grant" initials="HG" lastIdx="3" clrIdx="4">
    <p:extLst>
      <p:ext uri="{19B8F6BF-5375-455C-9EA6-DF929625EA0E}">
        <p15:presenceInfo xmlns:p15="http://schemas.microsoft.com/office/powerpoint/2012/main" userId="S::grant.huang@va.gov::dc6ee509-eac4-4268-a04a-8b1a987c5a79" providerId="AD"/>
      </p:ext>
    </p:extLst>
  </p:cmAuthor>
  <p:cmAuthor id="5" name="Ramoni, Rachel" initials="RR" lastIdx="9" clrIdx="5">
    <p:extLst>
      <p:ext uri="{19B8F6BF-5375-455C-9EA6-DF929625EA0E}">
        <p15:presenceInfo xmlns:p15="http://schemas.microsoft.com/office/powerpoint/2012/main" userId="S::Rachel.Ramoni@va.gov::0be837dc-6320-4638-a287-3ad3cfbcb1de" providerId="AD"/>
      </p:ext>
    </p:extLst>
  </p:cmAuthor>
  <p:cmAuthor id="6" name="Davey, Victoria" initials="DV" lastIdx="1" clrIdx="6">
    <p:extLst>
      <p:ext uri="{19B8F6BF-5375-455C-9EA6-DF929625EA0E}">
        <p15:presenceInfo xmlns:p15="http://schemas.microsoft.com/office/powerpoint/2012/main" userId="S::victoria.davey@va.gov::7cc2fa62-b93c-4b7d-a11f-ada96f46d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9A0000"/>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3727" autoAdjust="0"/>
  </p:normalViewPr>
  <p:slideViewPr>
    <p:cSldViewPr snapToGrid="0">
      <p:cViewPr varScale="1">
        <p:scale>
          <a:sx n="107" d="100"/>
          <a:sy n="107" d="100"/>
        </p:scale>
        <p:origin x="1752" y="102"/>
      </p:cViewPr>
      <p:guideLst>
        <p:guide orient="horz" pos="41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E668F-E704-45D5-93F8-45F3A54AAEF9}" type="doc">
      <dgm:prSet loTypeId="urn:microsoft.com/office/officeart/2005/8/layout/hProcess9" loCatId="process" qsTypeId="urn:microsoft.com/office/officeart/2005/8/quickstyle/simple1" qsCatId="simple" csTypeId="urn:microsoft.com/office/officeart/2005/8/colors/accent1_2" csCatId="accent1" phldr="1"/>
      <dgm:spPr/>
    </dgm:pt>
    <dgm:pt modelId="{7B30F906-407C-47E1-AEA3-07DD95A2A5EC}">
      <dgm:prSet phldrT="[Text]"/>
      <dgm:spPr/>
      <dgm:t>
        <a:bodyPr/>
        <a:lstStyle/>
        <a:p>
          <a:r>
            <a:rPr lang="en-US" dirty="0"/>
            <a:t>Site Start Up</a:t>
          </a:r>
        </a:p>
      </dgm:t>
    </dgm:pt>
    <dgm:pt modelId="{08432528-D616-430C-AEAE-87188B3142A1}" type="parTrans" cxnId="{A62F1C9F-80D1-4E2D-82AC-F740D6B34460}">
      <dgm:prSet/>
      <dgm:spPr/>
      <dgm:t>
        <a:bodyPr/>
        <a:lstStyle/>
        <a:p>
          <a:endParaRPr lang="en-US"/>
        </a:p>
      </dgm:t>
    </dgm:pt>
    <dgm:pt modelId="{0CAD4D1A-E4C4-4037-A303-D9C51C24C426}" type="sibTrans" cxnId="{A62F1C9F-80D1-4E2D-82AC-F740D6B34460}">
      <dgm:prSet/>
      <dgm:spPr/>
      <dgm:t>
        <a:bodyPr/>
        <a:lstStyle/>
        <a:p>
          <a:endParaRPr lang="en-US"/>
        </a:p>
      </dgm:t>
    </dgm:pt>
    <dgm:pt modelId="{3174CEED-C6AB-4B14-97A6-6E6CBD3DA62A}">
      <dgm:prSet phldrT="[Text]"/>
      <dgm:spPr/>
      <dgm:t>
        <a:bodyPr/>
        <a:lstStyle/>
        <a:p>
          <a:r>
            <a:rPr lang="en-US" dirty="0"/>
            <a:t>Site Initiation Visit</a:t>
          </a:r>
        </a:p>
      </dgm:t>
    </dgm:pt>
    <dgm:pt modelId="{5B248DBF-B05F-4A3D-ADB1-E2DC16A40959}" type="parTrans" cxnId="{128B4892-67FD-4FA7-9729-C4938C532C74}">
      <dgm:prSet/>
      <dgm:spPr/>
      <dgm:t>
        <a:bodyPr/>
        <a:lstStyle/>
        <a:p>
          <a:endParaRPr lang="en-US"/>
        </a:p>
      </dgm:t>
    </dgm:pt>
    <dgm:pt modelId="{39433678-2F40-49D0-8907-DADC2C252F9D}" type="sibTrans" cxnId="{128B4892-67FD-4FA7-9729-C4938C532C74}">
      <dgm:prSet/>
      <dgm:spPr/>
      <dgm:t>
        <a:bodyPr/>
        <a:lstStyle/>
        <a:p>
          <a:endParaRPr lang="en-US"/>
        </a:p>
      </dgm:t>
    </dgm:pt>
    <dgm:pt modelId="{DE677538-EA15-465D-9DA7-BC671ABA8180}">
      <dgm:prSet phldrT="[Text]"/>
      <dgm:spPr/>
      <dgm:t>
        <a:bodyPr/>
        <a:lstStyle/>
        <a:p>
          <a:r>
            <a:rPr lang="en-US" dirty="0"/>
            <a:t>Drug Receipt Prep</a:t>
          </a:r>
        </a:p>
      </dgm:t>
    </dgm:pt>
    <dgm:pt modelId="{7720996C-5283-4522-B759-BA042105BF11}" type="parTrans" cxnId="{13C17939-F2AB-475A-B2B3-3CD4EAA13FC3}">
      <dgm:prSet/>
      <dgm:spPr/>
      <dgm:t>
        <a:bodyPr/>
        <a:lstStyle/>
        <a:p>
          <a:endParaRPr lang="en-US"/>
        </a:p>
      </dgm:t>
    </dgm:pt>
    <dgm:pt modelId="{B677C65F-BCCC-4F52-9429-E06D289DDE50}" type="sibTrans" cxnId="{13C17939-F2AB-475A-B2B3-3CD4EAA13FC3}">
      <dgm:prSet/>
      <dgm:spPr/>
      <dgm:t>
        <a:bodyPr/>
        <a:lstStyle/>
        <a:p>
          <a:endParaRPr lang="en-US"/>
        </a:p>
      </dgm:t>
    </dgm:pt>
    <dgm:pt modelId="{BB14F421-4779-4016-9417-A3A3FB045390}" type="pres">
      <dgm:prSet presAssocID="{3B7E668F-E704-45D5-93F8-45F3A54AAEF9}" presName="CompostProcess" presStyleCnt="0">
        <dgm:presLayoutVars>
          <dgm:dir/>
          <dgm:resizeHandles val="exact"/>
        </dgm:presLayoutVars>
      </dgm:prSet>
      <dgm:spPr/>
    </dgm:pt>
    <dgm:pt modelId="{8993FE06-A035-4ABA-9EFF-92A91A958B6F}" type="pres">
      <dgm:prSet presAssocID="{3B7E668F-E704-45D5-93F8-45F3A54AAEF9}" presName="arrow" presStyleLbl="bgShp" presStyleIdx="0" presStyleCnt="1"/>
      <dgm:spPr/>
    </dgm:pt>
    <dgm:pt modelId="{576A5684-1191-4C80-AB18-33B45AB28DBF}" type="pres">
      <dgm:prSet presAssocID="{3B7E668F-E704-45D5-93F8-45F3A54AAEF9}" presName="linearProcess" presStyleCnt="0"/>
      <dgm:spPr/>
    </dgm:pt>
    <dgm:pt modelId="{3871BBFC-D598-4CF0-B78F-5B82AA0A9B2E}" type="pres">
      <dgm:prSet presAssocID="{7B30F906-407C-47E1-AEA3-07DD95A2A5EC}" presName="textNode" presStyleLbl="node1" presStyleIdx="0" presStyleCnt="3">
        <dgm:presLayoutVars>
          <dgm:bulletEnabled val="1"/>
        </dgm:presLayoutVars>
      </dgm:prSet>
      <dgm:spPr/>
    </dgm:pt>
    <dgm:pt modelId="{8ED558B3-DE89-41E3-932F-AD1706A765D7}" type="pres">
      <dgm:prSet presAssocID="{0CAD4D1A-E4C4-4037-A303-D9C51C24C426}" presName="sibTrans" presStyleCnt="0"/>
      <dgm:spPr/>
    </dgm:pt>
    <dgm:pt modelId="{38834BEC-8A3D-4223-9FC9-AFF1AA4FD594}" type="pres">
      <dgm:prSet presAssocID="{3174CEED-C6AB-4B14-97A6-6E6CBD3DA62A}" presName="textNode" presStyleLbl="node1" presStyleIdx="1" presStyleCnt="3">
        <dgm:presLayoutVars>
          <dgm:bulletEnabled val="1"/>
        </dgm:presLayoutVars>
      </dgm:prSet>
      <dgm:spPr/>
    </dgm:pt>
    <dgm:pt modelId="{82180563-3456-4A21-81FC-14A3D04A27FD}" type="pres">
      <dgm:prSet presAssocID="{39433678-2F40-49D0-8907-DADC2C252F9D}" presName="sibTrans" presStyleCnt="0"/>
      <dgm:spPr/>
    </dgm:pt>
    <dgm:pt modelId="{53EF41DF-0BE8-4DEC-8B62-A81A9AD3B178}" type="pres">
      <dgm:prSet presAssocID="{DE677538-EA15-465D-9DA7-BC671ABA8180}" presName="textNode" presStyleLbl="node1" presStyleIdx="2" presStyleCnt="3">
        <dgm:presLayoutVars>
          <dgm:bulletEnabled val="1"/>
        </dgm:presLayoutVars>
      </dgm:prSet>
      <dgm:spPr/>
    </dgm:pt>
  </dgm:ptLst>
  <dgm:cxnLst>
    <dgm:cxn modelId="{F7131609-2EB1-4530-9990-D6554734D6BC}" type="presOf" srcId="{3B7E668F-E704-45D5-93F8-45F3A54AAEF9}" destId="{BB14F421-4779-4016-9417-A3A3FB045390}" srcOrd="0" destOrd="0" presId="urn:microsoft.com/office/officeart/2005/8/layout/hProcess9"/>
    <dgm:cxn modelId="{36C3D31B-9F17-4F14-8D87-66E80490AE19}" type="presOf" srcId="{DE677538-EA15-465D-9DA7-BC671ABA8180}" destId="{53EF41DF-0BE8-4DEC-8B62-A81A9AD3B178}" srcOrd="0" destOrd="0" presId="urn:microsoft.com/office/officeart/2005/8/layout/hProcess9"/>
    <dgm:cxn modelId="{CA3C641E-17FE-4DC5-91F9-B1090BBD9BF9}" type="presOf" srcId="{3174CEED-C6AB-4B14-97A6-6E6CBD3DA62A}" destId="{38834BEC-8A3D-4223-9FC9-AFF1AA4FD594}" srcOrd="0" destOrd="0" presId="urn:microsoft.com/office/officeart/2005/8/layout/hProcess9"/>
    <dgm:cxn modelId="{13C17939-F2AB-475A-B2B3-3CD4EAA13FC3}" srcId="{3B7E668F-E704-45D5-93F8-45F3A54AAEF9}" destId="{DE677538-EA15-465D-9DA7-BC671ABA8180}" srcOrd="2" destOrd="0" parTransId="{7720996C-5283-4522-B759-BA042105BF11}" sibTransId="{B677C65F-BCCC-4F52-9429-E06D289DDE50}"/>
    <dgm:cxn modelId="{128B4892-67FD-4FA7-9729-C4938C532C74}" srcId="{3B7E668F-E704-45D5-93F8-45F3A54AAEF9}" destId="{3174CEED-C6AB-4B14-97A6-6E6CBD3DA62A}" srcOrd="1" destOrd="0" parTransId="{5B248DBF-B05F-4A3D-ADB1-E2DC16A40959}" sibTransId="{39433678-2F40-49D0-8907-DADC2C252F9D}"/>
    <dgm:cxn modelId="{A62F1C9F-80D1-4E2D-82AC-F740D6B34460}" srcId="{3B7E668F-E704-45D5-93F8-45F3A54AAEF9}" destId="{7B30F906-407C-47E1-AEA3-07DD95A2A5EC}" srcOrd="0" destOrd="0" parTransId="{08432528-D616-430C-AEAE-87188B3142A1}" sibTransId="{0CAD4D1A-E4C4-4037-A303-D9C51C24C426}"/>
    <dgm:cxn modelId="{951615F9-A02B-4227-83DB-D1DFE1A5B4F4}" type="presOf" srcId="{7B30F906-407C-47E1-AEA3-07DD95A2A5EC}" destId="{3871BBFC-D598-4CF0-B78F-5B82AA0A9B2E}" srcOrd="0" destOrd="0" presId="urn:microsoft.com/office/officeart/2005/8/layout/hProcess9"/>
    <dgm:cxn modelId="{4B4573AA-56D1-4E5B-A5B5-A3C23AC1D45A}" type="presParOf" srcId="{BB14F421-4779-4016-9417-A3A3FB045390}" destId="{8993FE06-A035-4ABA-9EFF-92A91A958B6F}" srcOrd="0" destOrd="0" presId="urn:microsoft.com/office/officeart/2005/8/layout/hProcess9"/>
    <dgm:cxn modelId="{7BFC6668-5125-4E97-83E0-7D079A891404}" type="presParOf" srcId="{BB14F421-4779-4016-9417-A3A3FB045390}" destId="{576A5684-1191-4C80-AB18-33B45AB28DBF}" srcOrd="1" destOrd="0" presId="urn:microsoft.com/office/officeart/2005/8/layout/hProcess9"/>
    <dgm:cxn modelId="{5BC884DD-3571-4A32-9D3F-C7ABB4A3FEC3}" type="presParOf" srcId="{576A5684-1191-4C80-AB18-33B45AB28DBF}" destId="{3871BBFC-D598-4CF0-B78F-5B82AA0A9B2E}" srcOrd="0" destOrd="0" presId="urn:microsoft.com/office/officeart/2005/8/layout/hProcess9"/>
    <dgm:cxn modelId="{4B84F809-A321-4FCE-BCD4-CFE3F2C6A4FF}" type="presParOf" srcId="{576A5684-1191-4C80-AB18-33B45AB28DBF}" destId="{8ED558B3-DE89-41E3-932F-AD1706A765D7}" srcOrd="1" destOrd="0" presId="urn:microsoft.com/office/officeart/2005/8/layout/hProcess9"/>
    <dgm:cxn modelId="{308939A6-B9A1-4E1D-B92B-3704DA4257BA}" type="presParOf" srcId="{576A5684-1191-4C80-AB18-33B45AB28DBF}" destId="{38834BEC-8A3D-4223-9FC9-AFF1AA4FD594}" srcOrd="2" destOrd="0" presId="urn:microsoft.com/office/officeart/2005/8/layout/hProcess9"/>
    <dgm:cxn modelId="{DE5F6076-8A0C-4155-B6D7-4F710431282B}" type="presParOf" srcId="{576A5684-1191-4C80-AB18-33B45AB28DBF}" destId="{82180563-3456-4A21-81FC-14A3D04A27FD}" srcOrd="3" destOrd="0" presId="urn:microsoft.com/office/officeart/2005/8/layout/hProcess9"/>
    <dgm:cxn modelId="{CD6AA022-B9FC-4CFB-965F-A8F0CA091C23}" type="presParOf" srcId="{576A5684-1191-4C80-AB18-33B45AB28DBF}" destId="{53EF41DF-0BE8-4DEC-8B62-A81A9AD3B17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2BB16-807E-4F99-A226-CB45151D3E97}"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C36700FE-4F36-4850-85B1-01BE314F49AD}">
      <dgm:prSet phldrT="[Text]" phldr="1"/>
      <dgm:spPr/>
      <dgm:t>
        <a:bodyPr/>
        <a:lstStyle/>
        <a:p>
          <a:endParaRPr lang="en-US" dirty="0"/>
        </a:p>
      </dgm:t>
    </dgm:pt>
    <dgm:pt modelId="{95943D84-3ECE-4E4F-A4D7-3FA75F90CDD1}" type="parTrans" cxnId="{2B7A0065-088B-41FD-96B1-6E74644CF283}">
      <dgm:prSet/>
      <dgm:spPr/>
      <dgm:t>
        <a:bodyPr/>
        <a:lstStyle/>
        <a:p>
          <a:endParaRPr lang="en-US"/>
        </a:p>
      </dgm:t>
    </dgm:pt>
    <dgm:pt modelId="{ED776163-690E-4AD6-BB35-D5935DAC47C0}" type="sibTrans" cxnId="{2B7A0065-088B-41FD-96B1-6E74644CF283}">
      <dgm:prSet/>
      <dgm:spPr/>
      <dgm:t>
        <a:bodyPr/>
        <a:lstStyle/>
        <a:p>
          <a:endParaRPr lang="en-US"/>
        </a:p>
      </dgm:t>
    </dgm:pt>
    <dgm:pt modelId="{B524F767-25E5-43A9-BD02-4C9AA40DB7B9}">
      <dgm:prSet phldrT="[Text]"/>
      <dgm:spPr/>
      <dgm:t>
        <a:bodyPr/>
        <a:lstStyle/>
        <a:p>
          <a:r>
            <a:rPr lang="en-US" dirty="0"/>
            <a:t>Maximize collection of high-quality specimens and data ethically and efficiently</a:t>
          </a:r>
        </a:p>
      </dgm:t>
    </dgm:pt>
    <dgm:pt modelId="{A84AE073-29E9-4E18-8F68-00419BA9E4E2}" type="parTrans" cxnId="{0C0E2817-E25C-4E82-9D99-82FB49A0087A}">
      <dgm:prSet/>
      <dgm:spPr/>
      <dgm:t>
        <a:bodyPr/>
        <a:lstStyle/>
        <a:p>
          <a:endParaRPr lang="en-US"/>
        </a:p>
      </dgm:t>
    </dgm:pt>
    <dgm:pt modelId="{6307B341-DD8B-4B87-A489-663703ADE461}" type="sibTrans" cxnId="{0C0E2817-E25C-4E82-9D99-82FB49A0087A}">
      <dgm:prSet/>
      <dgm:spPr/>
      <dgm:t>
        <a:bodyPr/>
        <a:lstStyle/>
        <a:p>
          <a:endParaRPr lang="en-US"/>
        </a:p>
      </dgm:t>
    </dgm:pt>
    <dgm:pt modelId="{338804F0-CF5E-41EB-B789-B435B4EE0632}">
      <dgm:prSet phldrT="[Text]" phldr="1"/>
      <dgm:spPr/>
      <dgm:t>
        <a:bodyPr/>
        <a:lstStyle/>
        <a:p>
          <a:endParaRPr lang="en-US" dirty="0"/>
        </a:p>
      </dgm:t>
    </dgm:pt>
    <dgm:pt modelId="{3239A51E-F64E-4572-9072-E863E957048C}" type="parTrans" cxnId="{9FA32467-D171-4B35-8EA2-69CAFD27CA6C}">
      <dgm:prSet/>
      <dgm:spPr/>
      <dgm:t>
        <a:bodyPr/>
        <a:lstStyle/>
        <a:p>
          <a:endParaRPr lang="en-US"/>
        </a:p>
      </dgm:t>
    </dgm:pt>
    <dgm:pt modelId="{403B1347-265C-4C4C-B480-0E8F923A6D4C}" type="sibTrans" cxnId="{9FA32467-D171-4B35-8EA2-69CAFD27CA6C}">
      <dgm:prSet/>
      <dgm:spPr/>
      <dgm:t>
        <a:bodyPr/>
        <a:lstStyle/>
        <a:p>
          <a:endParaRPr lang="en-US"/>
        </a:p>
      </dgm:t>
    </dgm:pt>
    <dgm:pt modelId="{888D8862-DCA0-4218-9139-EF950019490B}">
      <dgm:prSet phldrT="[Text]"/>
      <dgm:spPr/>
      <dgm:t>
        <a:bodyPr/>
        <a:lstStyle/>
        <a:p>
          <a:r>
            <a:rPr lang="en-US" dirty="0"/>
            <a:t>Harness clinical and scientific strengths of the VA in order to create synergistic effects with pre-existing efforts</a:t>
          </a:r>
        </a:p>
      </dgm:t>
    </dgm:pt>
    <dgm:pt modelId="{1D97A795-2E22-48FB-84DE-0CA5E8441968}" type="parTrans" cxnId="{F83B345D-7605-4C96-A8C8-B677E548C3B4}">
      <dgm:prSet/>
      <dgm:spPr/>
      <dgm:t>
        <a:bodyPr/>
        <a:lstStyle/>
        <a:p>
          <a:endParaRPr lang="en-US"/>
        </a:p>
      </dgm:t>
    </dgm:pt>
    <dgm:pt modelId="{A5D36BAC-1CAB-4448-8006-3E3A7F0413A1}" type="sibTrans" cxnId="{F83B345D-7605-4C96-A8C8-B677E548C3B4}">
      <dgm:prSet/>
      <dgm:spPr/>
      <dgm:t>
        <a:bodyPr/>
        <a:lstStyle/>
        <a:p>
          <a:endParaRPr lang="en-US"/>
        </a:p>
      </dgm:t>
    </dgm:pt>
    <dgm:pt modelId="{35C953B8-F7B7-4295-B590-50DD3905F458}">
      <dgm:prSet phldrT="[Text]"/>
      <dgm:spPr/>
      <dgm:t>
        <a:bodyPr/>
        <a:lstStyle/>
        <a:p>
          <a:r>
            <a:rPr lang="en-US" dirty="0"/>
            <a:t>Leverage the administrative and regulatory capabilities of the VA to ensure accountability and compliance</a:t>
          </a:r>
        </a:p>
      </dgm:t>
    </dgm:pt>
    <dgm:pt modelId="{C4AB18C9-E4FF-44D8-85C6-F9789DB6A810}" type="parTrans" cxnId="{739BCDFE-407A-487C-9FB3-7CB525794335}">
      <dgm:prSet/>
      <dgm:spPr/>
      <dgm:t>
        <a:bodyPr/>
        <a:lstStyle/>
        <a:p>
          <a:endParaRPr lang="en-US"/>
        </a:p>
      </dgm:t>
    </dgm:pt>
    <dgm:pt modelId="{5D635127-2D68-4299-8426-18F71B7FD146}" type="sibTrans" cxnId="{739BCDFE-407A-487C-9FB3-7CB525794335}">
      <dgm:prSet/>
      <dgm:spPr/>
      <dgm:t>
        <a:bodyPr/>
        <a:lstStyle/>
        <a:p>
          <a:endParaRPr lang="en-US"/>
        </a:p>
      </dgm:t>
    </dgm:pt>
    <dgm:pt modelId="{8B602FE6-76B0-4C82-A7A8-BF3D8F10DD04}">
      <dgm:prSet phldrT="[Text]"/>
      <dgm:spPr/>
      <dgm:t>
        <a:bodyPr/>
        <a:lstStyle/>
        <a:p>
          <a:endParaRPr lang="en-US" dirty="0"/>
        </a:p>
      </dgm:t>
    </dgm:pt>
    <dgm:pt modelId="{FF19C99B-2BA8-4529-B676-5A5828CBF78F}" type="parTrans" cxnId="{14431D8F-6984-4DFD-B8CE-AF087D3DB963}">
      <dgm:prSet/>
      <dgm:spPr/>
      <dgm:t>
        <a:bodyPr/>
        <a:lstStyle/>
        <a:p>
          <a:endParaRPr lang="en-US"/>
        </a:p>
      </dgm:t>
    </dgm:pt>
    <dgm:pt modelId="{4C3333F6-DB8E-4BA7-A90C-019007C1AE19}" type="sibTrans" cxnId="{14431D8F-6984-4DFD-B8CE-AF087D3DB963}">
      <dgm:prSet/>
      <dgm:spPr/>
      <dgm:t>
        <a:bodyPr/>
        <a:lstStyle/>
        <a:p>
          <a:endParaRPr lang="en-US"/>
        </a:p>
      </dgm:t>
    </dgm:pt>
    <dgm:pt modelId="{00CAE584-4B28-4A77-B5C5-CDD87A3D24DF}">
      <dgm:prSet phldrT="[Text]"/>
      <dgm:spPr/>
      <dgm:t>
        <a:bodyPr/>
        <a:lstStyle/>
        <a:p>
          <a:r>
            <a:rPr lang="en-US" dirty="0"/>
            <a:t>Provide an effective mechanism to review, approve and distribute specimens and data to scientific partners</a:t>
          </a:r>
        </a:p>
      </dgm:t>
    </dgm:pt>
    <dgm:pt modelId="{D326D964-4001-4828-B9EA-92AE86C67B40}" type="parTrans" cxnId="{A4164911-E882-4734-8F74-07A389C36527}">
      <dgm:prSet/>
      <dgm:spPr/>
      <dgm:t>
        <a:bodyPr/>
        <a:lstStyle/>
        <a:p>
          <a:endParaRPr lang="en-US"/>
        </a:p>
      </dgm:t>
    </dgm:pt>
    <dgm:pt modelId="{D4E5C315-D723-4809-88FF-9637DF72C5B3}" type="sibTrans" cxnId="{A4164911-E882-4734-8F74-07A389C36527}">
      <dgm:prSet/>
      <dgm:spPr/>
      <dgm:t>
        <a:bodyPr/>
        <a:lstStyle/>
        <a:p>
          <a:endParaRPr lang="en-US"/>
        </a:p>
      </dgm:t>
    </dgm:pt>
    <dgm:pt modelId="{FCB63E1E-B366-48B0-A969-BF79EF49565E}">
      <dgm:prSet phldrT="[Text]" phldr="1"/>
      <dgm:spPr/>
      <dgm:t>
        <a:bodyPr/>
        <a:lstStyle/>
        <a:p>
          <a:endParaRPr lang="en-US" dirty="0"/>
        </a:p>
      </dgm:t>
    </dgm:pt>
    <dgm:pt modelId="{3F172AFA-17E3-4D2F-8D3D-5AA9C3EE52EE}" type="sibTrans" cxnId="{1DE86EE3-50E0-4AA8-B0CF-CE6BB8753433}">
      <dgm:prSet/>
      <dgm:spPr/>
      <dgm:t>
        <a:bodyPr/>
        <a:lstStyle/>
        <a:p>
          <a:endParaRPr lang="en-US"/>
        </a:p>
      </dgm:t>
    </dgm:pt>
    <dgm:pt modelId="{C6B10058-17A4-49B2-B662-4B1A156DD4CA}" type="parTrans" cxnId="{1DE86EE3-50E0-4AA8-B0CF-CE6BB8753433}">
      <dgm:prSet/>
      <dgm:spPr/>
      <dgm:t>
        <a:bodyPr/>
        <a:lstStyle/>
        <a:p>
          <a:endParaRPr lang="en-US"/>
        </a:p>
      </dgm:t>
    </dgm:pt>
    <dgm:pt modelId="{1094053E-D366-4EA5-9009-4F1F37BE9A7E}" type="pres">
      <dgm:prSet presAssocID="{8C82BB16-807E-4F99-A226-CB45151D3E97}" presName="Name0" presStyleCnt="0">
        <dgm:presLayoutVars>
          <dgm:dir/>
          <dgm:animLvl val="lvl"/>
          <dgm:resizeHandles val="exact"/>
        </dgm:presLayoutVars>
      </dgm:prSet>
      <dgm:spPr/>
    </dgm:pt>
    <dgm:pt modelId="{FA4C339F-2D23-4504-839F-FF4733A919C1}" type="pres">
      <dgm:prSet presAssocID="{C36700FE-4F36-4850-85B1-01BE314F49AD}" presName="linNode" presStyleCnt="0"/>
      <dgm:spPr/>
    </dgm:pt>
    <dgm:pt modelId="{4DCB800E-9E6B-4ED8-87CF-8BEC3A8320C4}" type="pres">
      <dgm:prSet presAssocID="{C36700FE-4F36-4850-85B1-01BE314F49AD}" presName="parentText" presStyleLbl="node1" presStyleIdx="0" presStyleCnt="4" custScaleX="49471">
        <dgm:presLayoutVars>
          <dgm:chMax val="1"/>
          <dgm:bulletEnabled val="1"/>
        </dgm:presLayoutVars>
      </dgm:prSet>
      <dgm:spPr/>
    </dgm:pt>
    <dgm:pt modelId="{177773BE-D0EA-4BD8-8A19-2A353B2577EE}" type="pres">
      <dgm:prSet presAssocID="{C36700FE-4F36-4850-85B1-01BE314F49AD}" presName="descendantText" presStyleLbl="alignAccFollowNode1" presStyleIdx="0" presStyleCnt="4">
        <dgm:presLayoutVars>
          <dgm:bulletEnabled val="1"/>
        </dgm:presLayoutVars>
      </dgm:prSet>
      <dgm:spPr/>
    </dgm:pt>
    <dgm:pt modelId="{5D93BA29-B773-4F20-878B-DAD4FE289808}" type="pres">
      <dgm:prSet presAssocID="{ED776163-690E-4AD6-BB35-D5935DAC47C0}" presName="sp" presStyleCnt="0"/>
      <dgm:spPr/>
    </dgm:pt>
    <dgm:pt modelId="{D09ADA47-0B37-46BF-AA68-E027C6545C40}" type="pres">
      <dgm:prSet presAssocID="{338804F0-CF5E-41EB-B789-B435B4EE0632}" presName="linNode" presStyleCnt="0"/>
      <dgm:spPr/>
    </dgm:pt>
    <dgm:pt modelId="{3CFDCF6E-5E1E-4A49-AFC4-FA7EF4A6DBD1}" type="pres">
      <dgm:prSet presAssocID="{338804F0-CF5E-41EB-B789-B435B4EE0632}" presName="parentText" presStyleLbl="node1" presStyleIdx="1" presStyleCnt="4" custScaleX="49471">
        <dgm:presLayoutVars>
          <dgm:chMax val="1"/>
          <dgm:bulletEnabled val="1"/>
        </dgm:presLayoutVars>
      </dgm:prSet>
      <dgm:spPr/>
    </dgm:pt>
    <dgm:pt modelId="{77A1DCF1-DC2B-4B8F-AB85-D44D2539DCB2}" type="pres">
      <dgm:prSet presAssocID="{338804F0-CF5E-41EB-B789-B435B4EE0632}" presName="descendantText" presStyleLbl="alignAccFollowNode1" presStyleIdx="1" presStyleCnt="4">
        <dgm:presLayoutVars>
          <dgm:bulletEnabled val="1"/>
        </dgm:presLayoutVars>
      </dgm:prSet>
      <dgm:spPr/>
    </dgm:pt>
    <dgm:pt modelId="{5E098C6E-57AC-4ACF-89E5-4DF80F4AC552}" type="pres">
      <dgm:prSet presAssocID="{403B1347-265C-4C4C-B480-0E8F923A6D4C}" presName="sp" presStyleCnt="0"/>
      <dgm:spPr/>
    </dgm:pt>
    <dgm:pt modelId="{FF6B8F36-A216-4EEB-9823-C085E955C384}" type="pres">
      <dgm:prSet presAssocID="{FCB63E1E-B366-48B0-A969-BF79EF49565E}" presName="linNode" presStyleCnt="0"/>
      <dgm:spPr/>
    </dgm:pt>
    <dgm:pt modelId="{A2DCBA71-3D1F-4F03-98AA-A90E9FCF342B}" type="pres">
      <dgm:prSet presAssocID="{FCB63E1E-B366-48B0-A969-BF79EF49565E}" presName="parentText" presStyleLbl="node1" presStyleIdx="2" presStyleCnt="4" custScaleX="49736">
        <dgm:presLayoutVars>
          <dgm:chMax val="1"/>
          <dgm:bulletEnabled val="1"/>
        </dgm:presLayoutVars>
      </dgm:prSet>
      <dgm:spPr/>
    </dgm:pt>
    <dgm:pt modelId="{12A37BDE-0283-4A2F-8161-C6CF860D65ED}" type="pres">
      <dgm:prSet presAssocID="{FCB63E1E-B366-48B0-A969-BF79EF49565E}" presName="descendantText" presStyleLbl="alignAccFollowNode1" presStyleIdx="2" presStyleCnt="4">
        <dgm:presLayoutVars>
          <dgm:bulletEnabled val="1"/>
        </dgm:presLayoutVars>
      </dgm:prSet>
      <dgm:spPr/>
    </dgm:pt>
    <dgm:pt modelId="{D733466F-3081-46E5-9B89-B10FEA146C6E}" type="pres">
      <dgm:prSet presAssocID="{3F172AFA-17E3-4D2F-8D3D-5AA9C3EE52EE}" presName="sp" presStyleCnt="0"/>
      <dgm:spPr/>
    </dgm:pt>
    <dgm:pt modelId="{89379B6D-8EF4-422C-8069-251C6E57AE5B}" type="pres">
      <dgm:prSet presAssocID="{8B602FE6-76B0-4C82-A7A8-BF3D8F10DD04}" presName="linNode" presStyleCnt="0"/>
      <dgm:spPr/>
    </dgm:pt>
    <dgm:pt modelId="{6FC3CD2E-3F29-490F-9C82-057DA7781439}" type="pres">
      <dgm:prSet presAssocID="{8B602FE6-76B0-4C82-A7A8-BF3D8F10DD04}" presName="parentText" presStyleLbl="node1" presStyleIdx="3" presStyleCnt="4" custFlipHor="1" custScaleX="49471">
        <dgm:presLayoutVars>
          <dgm:chMax val="1"/>
          <dgm:bulletEnabled val="1"/>
        </dgm:presLayoutVars>
      </dgm:prSet>
      <dgm:spPr/>
    </dgm:pt>
    <dgm:pt modelId="{69128927-AE59-4BB3-B8AB-2529BEAF96A7}" type="pres">
      <dgm:prSet presAssocID="{8B602FE6-76B0-4C82-A7A8-BF3D8F10DD04}" presName="descendantText" presStyleLbl="alignAccFollowNode1" presStyleIdx="3" presStyleCnt="4">
        <dgm:presLayoutVars>
          <dgm:bulletEnabled val="1"/>
        </dgm:presLayoutVars>
      </dgm:prSet>
      <dgm:spPr/>
    </dgm:pt>
  </dgm:ptLst>
  <dgm:cxnLst>
    <dgm:cxn modelId="{A4164911-E882-4734-8F74-07A389C36527}" srcId="{FCB63E1E-B366-48B0-A969-BF79EF49565E}" destId="{00CAE584-4B28-4A77-B5C5-CDD87A3D24DF}" srcOrd="0" destOrd="0" parTransId="{D326D964-4001-4828-B9EA-92AE86C67B40}" sibTransId="{D4E5C315-D723-4809-88FF-9637DF72C5B3}"/>
    <dgm:cxn modelId="{7F3D7414-9A58-48A6-A0E3-DF551E285292}" type="presOf" srcId="{888D8862-DCA0-4218-9139-EF950019490B}" destId="{77A1DCF1-DC2B-4B8F-AB85-D44D2539DCB2}" srcOrd="0" destOrd="0" presId="urn:microsoft.com/office/officeart/2005/8/layout/vList5"/>
    <dgm:cxn modelId="{0C0E2817-E25C-4E82-9D99-82FB49A0087A}" srcId="{C36700FE-4F36-4850-85B1-01BE314F49AD}" destId="{B524F767-25E5-43A9-BD02-4C9AA40DB7B9}" srcOrd="0" destOrd="0" parTransId="{A84AE073-29E9-4E18-8F68-00419BA9E4E2}" sibTransId="{6307B341-DD8B-4B87-A489-663703ADE461}"/>
    <dgm:cxn modelId="{2145AC35-2A77-43AA-BDE1-F6CBCD2EE55D}" type="presOf" srcId="{B524F767-25E5-43A9-BD02-4C9AA40DB7B9}" destId="{177773BE-D0EA-4BD8-8A19-2A353B2577EE}" srcOrd="0" destOrd="0" presId="urn:microsoft.com/office/officeart/2005/8/layout/vList5"/>
    <dgm:cxn modelId="{F83B345D-7605-4C96-A8C8-B677E548C3B4}" srcId="{338804F0-CF5E-41EB-B789-B435B4EE0632}" destId="{888D8862-DCA0-4218-9139-EF950019490B}" srcOrd="0" destOrd="0" parTransId="{1D97A795-2E22-48FB-84DE-0CA5E8441968}" sibTransId="{A5D36BAC-1CAB-4448-8006-3E3A7F0413A1}"/>
    <dgm:cxn modelId="{2984C741-EFFB-46E2-B4BC-02F1D2DAD1FA}" type="presOf" srcId="{8C82BB16-807E-4F99-A226-CB45151D3E97}" destId="{1094053E-D366-4EA5-9009-4F1F37BE9A7E}" srcOrd="0" destOrd="0" presId="urn:microsoft.com/office/officeart/2005/8/layout/vList5"/>
    <dgm:cxn modelId="{2B7A0065-088B-41FD-96B1-6E74644CF283}" srcId="{8C82BB16-807E-4F99-A226-CB45151D3E97}" destId="{C36700FE-4F36-4850-85B1-01BE314F49AD}" srcOrd="0" destOrd="0" parTransId="{95943D84-3ECE-4E4F-A4D7-3FA75F90CDD1}" sibTransId="{ED776163-690E-4AD6-BB35-D5935DAC47C0}"/>
    <dgm:cxn modelId="{9FA32467-D171-4B35-8EA2-69CAFD27CA6C}" srcId="{8C82BB16-807E-4F99-A226-CB45151D3E97}" destId="{338804F0-CF5E-41EB-B789-B435B4EE0632}" srcOrd="1" destOrd="0" parTransId="{3239A51E-F64E-4572-9072-E863E957048C}" sibTransId="{403B1347-265C-4C4C-B480-0E8F923A6D4C}"/>
    <dgm:cxn modelId="{88A36E78-8F4B-48EB-BFB3-FBADC4ED0CC2}" type="presOf" srcId="{C36700FE-4F36-4850-85B1-01BE314F49AD}" destId="{4DCB800E-9E6B-4ED8-87CF-8BEC3A8320C4}" srcOrd="0" destOrd="0" presId="urn:microsoft.com/office/officeart/2005/8/layout/vList5"/>
    <dgm:cxn modelId="{16C5E884-D0E0-4FE2-BEFE-9002CB504E67}" type="presOf" srcId="{8B602FE6-76B0-4C82-A7A8-BF3D8F10DD04}" destId="{6FC3CD2E-3F29-490F-9C82-057DA7781439}" srcOrd="0" destOrd="0" presId="urn:microsoft.com/office/officeart/2005/8/layout/vList5"/>
    <dgm:cxn modelId="{14431D8F-6984-4DFD-B8CE-AF087D3DB963}" srcId="{8C82BB16-807E-4F99-A226-CB45151D3E97}" destId="{8B602FE6-76B0-4C82-A7A8-BF3D8F10DD04}" srcOrd="3" destOrd="0" parTransId="{FF19C99B-2BA8-4529-B676-5A5828CBF78F}" sibTransId="{4C3333F6-DB8E-4BA7-A90C-019007C1AE19}"/>
    <dgm:cxn modelId="{AEB7FF95-4FD9-471B-B4D6-CAFD45A8D3BB}" type="presOf" srcId="{00CAE584-4B28-4A77-B5C5-CDD87A3D24DF}" destId="{12A37BDE-0283-4A2F-8161-C6CF860D65ED}" srcOrd="0" destOrd="0" presId="urn:microsoft.com/office/officeart/2005/8/layout/vList5"/>
    <dgm:cxn modelId="{B09388B0-453D-4BF7-8ECF-DAF7FFB24899}" type="presOf" srcId="{338804F0-CF5E-41EB-B789-B435B4EE0632}" destId="{3CFDCF6E-5E1E-4A49-AFC4-FA7EF4A6DBD1}" srcOrd="0" destOrd="0" presId="urn:microsoft.com/office/officeart/2005/8/layout/vList5"/>
    <dgm:cxn modelId="{62D509B8-0D13-4558-A448-C04846772F24}" type="presOf" srcId="{35C953B8-F7B7-4295-B590-50DD3905F458}" destId="{69128927-AE59-4BB3-B8AB-2529BEAF96A7}" srcOrd="0" destOrd="0" presId="urn:microsoft.com/office/officeart/2005/8/layout/vList5"/>
    <dgm:cxn modelId="{1D1769D3-AEE0-4F9F-91F3-6A88A2A38377}" type="presOf" srcId="{FCB63E1E-B366-48B0-A969-BF79EF49565E}" destId="{A2DCBA71-3D1F-4F03-98AA-A90E9FCF342B}" srcOrd="0" destOrd="0" presId="urn:microsoft.com/office/officeart/2005/8/layout/vList5"/>
    <dgm:cxn modelId="{1DE86EE3-50E0-4AA8-B0CF-CE6BB8753433}" srcId="{8C82BB16-807E-4F99-A226-CB45151D3E97}" destId="{FCB63E1E-B366-48B0-A969-BF79EF49565E}" srcOrd="2" destOrd="0" parTransId="{C6B10058-17A4-49B2-B662-4B1A156DD4CA}" sibTransId="{3F172AFA-17E3-4D2F-8D3D-5AA9C3EE52EE}"/>
    <dgm:cxn modelId="{739BCDFE-407A-487C-9FB3-7CB525794335}" srcId="{8B602FE6-76B0-4C82-A7A8-BF3D8F10DD04}" destId="{35C953B8-F7B7-4295-B590-50DD3905F458}" srcOrd="0" destOrd="0" parTransId="{C4AB18C9-E4FF-44D8-85C6-F9789DB6A810}" sibTransId="{5D635127-2D68-4299-8426-18F71B7FD146}"/>
    <dgm:cxn modelId="{2070A166-4785-4C1E-91D7-22B1ADD1D8EE}" type="presParOf" srcId="{1094053E-D366-4EA5-9009-4F1F37BE9A7E}" destId="{FA4C339F-2D23-4504-839F-FF4733A919C1}" srcOrd="0" destOrd="0" presId="urn:microsoft.com/office/officeart/2005/8/layout/vList5"/>
    <dgm:cxn modelId="{E31EDAA7-F149-4331-84E8-807F666E0DA2}" type="presParOf" srcId="{FA4C339F-2D23-4504-839F-FF4733A919C1}" destId="{4DCB800E-9E6B-4ED8-87CF-8BEC3A8320C4}" srcOrd="0" destOrd="0" presId="urn:microsoft.com/office/officeart/2005/8/layout/vList5"/>
    <dgm:cxn modelId="{AA9C0962-EB60-4048-B63D-663165F792AE}" type="presParOf" srcId="{FA4C339F-2D23-4504-839F-FF4733A919C1}" destId="{177773BE-D0EA-4BD8-8A19-2A353B2577EE}" srcOrd="1" destOrd="0" presId="urn:microsoft.com/office/officeart/2005/8/layout/vList5"/>
    <dgm:cxn modelId="{A5BA1E45-89B8-4F70-ABFD-FC37E758CAFA}" type="presParOf" srcId="{1094053E-D366-4EA5-9009-4F1F37BE9A7E}" destId="{5D93BA29-B773-4F20-878B-DAD4FE289808}" srcOrd="1" destOrd="0" presId="urn:microsoft.com/office/officeart/2005/8/layout/vList5"/>
    <dgm:cxn modelId="{370F4D6F-61F3-42A9-844E-86BB828CCDFD}" type="presParOf" srcId="{1094053E-D366-4EA5-9009-4F1F37BE9A7E}" destId="{D09ADA47-0B37-46BF-AA68-E027C6545C40}" srcOrd="2" destOrd="0" presId="urn:microsoft.com/office/officeart/2005/8/layout/vList5"/>
    <dgm:cxn modelId="{209E1253-067E-47F8-B34A-9266C7575BC6}" type="presParOf" srcId="{D09ADA47-0B37-46BF-AA68-E027C6545C40}" destId="{3CFDCF6E-5E1E-4A49-AFC4-FA7EF4A6DBD1}" srcOrd="0" destOrd="0" presId="urn:microsoft.com/office/officeart/2005/8/layout/vList5"/>
    <dgm:cxn modelId="{A08A1A73-2E4A-49D6-8AAD-21E662D45E1E}" type="presParOf" srcId="{D09ADA47-0B37-46BF-AA68-E027C6545C40}" destId="{77A1DCF1-DC2B-4B8F-AB85-D44D2539DCB2}" srcOrd="1" destOrd="0" presId="urn:microsoft.com/office/officeart/2005/8/layout/vList5"/>
    <dgm:cxn modelId="{40631D5F-9761-419E-82E2-B52B7768BADE}" type="presParOf" srcId="{1094053E-D366-4EA5-9009-4F1F37BE9A7E}" destId="{5E098C6E-57AC-4ACF-89E5-4DF80F4AC552}" srcOrd="3" destOrd="0" presId="urn:microsoft.com/office/officeart/2005/8/layout/vList5"/>
    <dgm:cxn modelId="{A8958841-8D52-4EF2-9763-85E79528D21E}" type="presParOf" srcId="{1094053E-D366-4EA5-9009-4F1F37BE9A7E}" destId="{FF6B8F36-A216-4EEB-9823-C085E955C384}" srcOrd="4" destOrd="0" presId="urn:microsoft.com/office/officeart/2005/8/layout/vList5"/>
    <dgm:cxn modelId="{1BC22947-8BC6-4BF1-9C46-B53C3C7E7AFA}" type="presParOf" srcId="{FF6B8F36-A216-4EEB-9823-C085E955C384}" destId="{A2DCBA71-3D1F-4F03-98AA-A90E9FCF342B}" srcOrd="0" destOrd="0" presId="urn:microsoft.com/office/officeart/2005/8/layout/vList5"/>
    <dgm:cxn modelId="{86AC3C42-4799-4287-9F30-9842FBF9C531}" type="presParOf" srcId="{FF6B8F36-A216-4EEB-9823-C085E955C384}" destId="{12A37BDE-0283-4A2F-8161-C6CF860D65ED}" srcOrd="1" destOrd="0" presId="urn:microsoft.com/office/officeart/2005/8/layout/vList5"/>
    <dgm:cxn modelId="{7CD09D46-95DC-4D2B-8ADF-DEE813B2C5A2}" type="presParOf" srcId="{1094053E-D366-4EA5-9009-4F1F37BE9A7E}" destId="{D733466F-3081-46E5-9B89-B10FEA146C6E}" srcOrd="5" destOrd="0" presId="urn:microsoft.com/office/officeart/2005/8/layout/vList5"/>
    <dgm:cxn modelId="{6B614622-388F-47C6-94CC-3ABC2A58B520}" type="presParOf" srcId="{1094053E-D366-4EA5-9009-4F1F37BE9A7E}" destId="{89379B6D-8EF4-422C-8069-251C6E57AE5B}" srcOrd="6" destOrd="0" presId="urn:microsoft.com/office/officeart/2005/8/layout/vList5"/>
    <dgm:cxn modelId="{BD99872F-EEBA-4C97-BE7C-6021049DE55D}" type="presParOf" srcId="{89379B6D-8EF4-422C-8069-251C6E57AE5B}" destId="{6FC3CD2E-3F29-490F-9C82-057DA7781439}" srcOrd="0" destOrd="0" presId="urn:microsoft.com/office/officeart/2005/8/layout/vList5"/>
    <dgm:cxn modelId="{6549FE2E-24B8-4297-B0C7-F3A4651B5975}" type="presParOf" srcId="{89379B6D-8EF4-422C-8069-251C6E57AE5B}" destId="{69128927-AE59-4BB3-B8AB-2529BEAF96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3FE06-A035-4ABA-9EFF-92A91A958B6F}">
      <dsp:nvSpPr>
        <dsp:cNvPr id="0" name=""/>
        <dsp:cNvSpPr/>
      </dsp:nvSpPr>
      <dsp:spPr>
        <a:xfrm>
          <a:off x="537209" y="0"/>
          <a:ext cx="6088380" cy="24554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1BBFC-D598-4CF0-B78F-5B82AA0A9B2E}">
      <dsp:nvSpPr>
        <dsp:cNvPr id="0" name=""/>
        <dsp:cNvSpPr/>
      </dsp:nvSpPr>
      <dsp:spPr>
        <a:xfrm>
          <a:off x="188862" y="736641"/>
          <a:ext cx="2148840" cy="9821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Site Start Up</a:t>
          </a:r>
        </a:p>
      </dsp:txBody>
      <dsp:txXfrm>
        <a:off x="236808" y="784587"/>
        <a:ext cx="2052948" cy="886296"/>
      </dsp:txXfrm>
    </dsp:sp>
    <dsp:sp modelId="{38834BEC-8A3D-4223-9FC9-AFF1AA4FD594}">
      <dsp:nvSpPr>
        <dsp:cNvPr id="0" name=""/>
        <dsp:cNvSpPr/>
      </dsp:nvSpPr>
      <dsp:spPr>
        <a:xfrm>
          <a:off x="2506980" y="736641"/>
          <a:ext cx="2148840" cy="9821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Site Initiation Visit</a:t>
          </a:r>
        </a:p>
      </dsp:txBody>
      <dsp:txXfrm>
        <a:off x="2554926" y="784587"/>
        <a:ext cx="2052948" cy="886296"/>
      </dsp:txXfrm>
    </dsp:sp>
    <dsp:sp modelId="{53EF41DF-0BE8-4DEC-8B62-A81A9AD3B178}">
      <dsp:nvSpPr>
        <dsp:cNvPr id="0" name=""/>
        <dsp:cNvSpPr/>
      </dsp:nvSpPr>
      <dsp:spPr>
        <a:xfrm>
          <a:off x="4825097" y="736641"/>
          <a:ext cx="2148840" cy="9821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Drug Receipt Prep</a:t>
          </a:r>
        </a:p>
      </dsp:txBody>
      <dsp:txXfrm>
        <a:off x="4873043" y="784587"/>
        <a:ext cx="2052948" cy="886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73BE-D0EA-4BD8-8A19-2A353B2577EE}">
      <dsp:nvSpPr>
        <dsp:cNvPr id="0" name=""/>
        <dsp:cNvSpPr/>
      </dsp:nvSpPr>
      <dsp:spPr>
        <a:xfrm rot="5400000">
          <a:off x="4511999" y="-2141141"/>
          <a:ext cx="876973" cy="5383058"/>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Maximize collection of high-quality specimens and data ethically and efficiently</a:t>
          </a:r>
        </a:p>
      </dsp:txBody>
      <dsp:txXfrm rot="-5400000">
        <a:off x="2258957" y="154711"/>
        <a:ext cx="5340248" cy="791353"/>
      </dsp:txXfrm>
    </dsp:sp>
    <dsp:sp modelId="{4DCB800E-9E6B-4ED8-87CF-8BEC3A8320C4}">
      <dsp:nvSpPr>
        <dsp:cNvPr id="0" name=""/>
        <dsp:cNvSpPr/>
      </dsp:nvSpPr>
      <dsp:spPr>
        <a:xfrm>
          <a:off x="760989" y="2279"/>
          <a:ext cx="1497967" cy="109621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814502" y="55792"/>
        <a:ext cx="1390941" cy="989190"/>
      </dsp:txXfrm>
    </dsp:sp>
    <dsp:sp modelId="{77A1DCF1-DC2B-4B8F-AB85-D44D2539DCB2}">
      <dsp:nvSpPr>
        <dsp:cNvPr id="0" name=""/>
        <dsp:cNvSpPr/>
      </dsp:nvSpPr>
      <dsp:spPr>
        <a:xfrm rot="5400000">
          <a:off x="4511999" y="-990114"/>
          <a:ext cx="876973" cy="5383058"/>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Harness clinical and scientific strengths of the VA in order to create synergistic effects with pre-existing efforts</a:t>
          </a:r>
        </a:p>
      </dsp:txBody>
      <dsp:txXfrm rot="-5400000">
        <a:off x="2258957" y="1305738"/>
        <a:ext cx="5340248" cy="791353"/>
      </dsp:txXfrm>
    </dsp:sp>
    <dsp:sp modelId="{3CFDCF6E-5E1E-4A49-AFC4-FA7EF4A6DBD1}">
      <dsp:nvSpPr>
        <dsp:cNvPr id="0" name=""/>
        <dsp:cNvSpPr/>
      </dsp:nvSpPr>
      <dsp:spPr>
        <a:xfrm>
          <a:off x="760989" y="1153306"/>
          <a:ext cx="1497967" cy="1096216"/>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814502" y="1206819"/>
        <a:ext cx="1390941" cy="989190"/>
      </dsp:txXfrm>
    </dsp:sp>
    <dsp:sp modelId="{12A37BDE-0283-4A2F-8161-C6CF860D65ED}">
      <dsp:nvSpPr>
        <dsp:cNvPr id="0" name=""/>
        <dsp:cNvSpPr/>
      </dsp:nvSpPr>
      <dsp:spPr>
        <a:xfrm rot="5400000">
          <a:off x="4520023" y="160912"/>
          <a:ext cx="876973" cy="5383058"/>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Provide an effective mechanism to review, approve and distribute specimens and data to scientific partners</a:t>
          </a:r>
        </a:p>
      </dsp:txBody>
      <dsp:txXfrm rot="-5400000">
        <a:off x="2266981" y="2456764"/>
        <a:ext cx="5340248" cy="791353"/>
      </dsp:txXfrm>
    </dsp:sp>
    <dsp:sp modelId="{A2DCBA71-3D1F-4F03-98AA-A90E9FCF342B}">
      <dsp:nvSpPr>
        <dsp:cNvPr id="0" name=""/>
        <dsp:cNvSpPr/>
      </dsp:nvSpPr>
      <dsp:spPr>
        <a:xfrm>
          <a:off x="760989" y="2304333"/>
          <a:ext cx="1505991" cy="1096216"/>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814502" y="2357846"/>
        <a:ext cx="1398965" cy="989190"/>
      </dsp:txXfrm>
    </dsp:sp>
    <dsp:sp modelId="{69128927-AE59-4BB3-B8AB-2529BEAF96A7}">
      <dsp:nvSpPr>
        <dsp:cNvPr id="0" name=""/>
        <dsp:cNvSpPr/>
      </dsp:nvSpPr>
      <dsp:spPr>
        <a:xfrm rot="5400000">
          <a:off x="4511999" y="1311940"/>
          <a:ext cx="876973" cy="5383058"/>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Leverage the administrative and regulatory capabilities of the VA to ensure accountability and compliance</a:t>
          </a:r>
        </a:p>
      </dsp:txBody>
      <dsp:txXfrm rot="-5400000">
        <a:off x="2258957" y="3607792"/>
        <a:ext cx="5340248" cy="791353"/>
      </dsp:txXfrm>
    </dsp:sp>
    <dsp:sp modelId="{6FC3CD2E-3F29-490F-9C82-057DA7781439}">
      <dsp:nvSpPr>
        <dsp:cNvPr id="0" name=""/>
        <dsp:cNvSpPr/>
      </dsp:nvSpPr>
      <dsp:spPr>
        <a:xfrm flipH="1">
          <a:off x="760989" y="3455361"/>
          <a:ext cx="1497967" cy="1096216"/>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814502" y="3508874"/>
        <a:ext cx="1390941" cy="9891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sz="quarter" idx="1"/>
          </p:nvPr>
        </p:nvSpPr>
        <p:spPr>
          <a:xfrm>
            <a:off x="3979930" y="0"/>
            <a:ext cx="3044719" cy="465614"/>
          </a:xfrm>
          <a:prstGeom prst="rect">
            <a:avLst/>
          </a:prstGeom>
        </p:spPr>
        <p:txBody>
          <a:bodyPr vert="horz" lIns="93354" tIns="46676" rIns="93354" bIns="46676" rtlCol="0"/>
          <a:lstStyle>
            <a:lvl1pPr algn="r">
              <a:defRPr sz="1200"/>
            </a:lvl1pPr>
          </a:lstStyle>
          <a:p>
            <a:fld id="{484A682B-60B7-244F-AF8C-16AA5F067F6C}" type="datetimeFigureOut">
              <a:rPr lang="en-US" smtClean="0"/>
              <a:pPr/>
              <a:t>10/20/2020</a:t>
            </a:fld>
            <a:endParaRPr lang="en-US" dirty="0"/>
          </a:p>
        </p:txBody>
      </p:sp>
      <p:sp>
        <p:nvSpPr>
          <p:cNvPr id="4" name="Footer Placeholder 3"/>
          <p:cNvSpPr>
            <a:spLocks noGrp="1"/>
          </p:cNvSpPr>
          <p:nvPr>
            <p:ph type="ftr" sz="quarter" idx="2"/>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54" tIns="46676" rIns="93354" bIns="46676" rtlCol="0" anchor="b"/>
          <a:lstStyle>
            <a:lvl1pPr algn="r">
              <a:defRPr sz="1200"/>
            </a:lvl1pPr>
          </a:lstStyle>
          <a:p>
            <a:fld id="{6B285591-F2ED-7B4B-AAEB-54F8DF9914E5}" type="slidenum">
              <a:rPr lang="en-US" smtClean="0"/>
              <a:pPr/>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idx="1"/>
          </p:nvPr>
        </p:nvSpPr>
        <p:spPr>
          <a:xfrm>
            <a:off x="3979930" y="0"/>
            <a:ext cx="3044719" cy="465614"/>
          </a:xfrm>
          <a:prstGeom prst="rect">
            <a:avLst/>
          </a:prstGeom>
        </p:spPr>
        <p:txBody>
          <a:bodyPr vert="horz" lIns="93354" tIns="46676" rIns="93354" bIns="46676" rtlCol="0"/>
          <a:lstStyle>
            <a:lvl1pPr algn="r">
              <a:defRPr sz="1200"/>
            </a:lvl1pPr>
          </a:lstStyle>
          <a:p>
            <a:fld id="{42C0177D-0B34-354A-A985-A7708375935C}" type="datetimeFigureOut">
              <a:rPr lang="en-US" smtClean="0"/>
              <a:pPr/>
              <a:t>10/20/2020</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4" tIns="46676" rIns="93354" bIns="46676"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6" rIns="93354"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6" rIns="93354" bIns="46676" rtlCol="0" anchor="b"/>
          <a:lstStyle>
            <a:lvl1pPr algn="r">
              <a:defRPr sz="1200"/>
            </a:lvl1pPr>
          </a:lstStyle>
          <a:p>
            <a:fld id="{DFD3E557-29CA-2942-B5B0-BBAE067F5736}" type="slidenum">
              <a:rPr lang="en-US" smtClean="0"/>
              <a:pPr/>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a:t>
            </a:fld>
            <a:endParaRPr lang="en-US" dirty="0"/>
          </a:p>
        </p:txBody>
      </p:sp>
    </p:spTree>
    <p:extLst>
      <p:ext uri="{BB962C8B-B14F-4D97-AF65-F5344CB8AC3E}">
        <p14:creationId xmlns:p14="http://schemas.microsoft.com/office/powerpoint/2010/main" val="324748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Kupersmith MOAA 11-16-12</a:t>
            </a:r>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14</a:t>
            </a:fld>
            <a:endParaRPr lang="en-US" dirty="0"/>
          </a:p>
        </p:txBody>
      </p:sp>
    </p:spTree>
    <p:extLst>
      <p:ext uri="{BB962C8B-B14F-4D97-AF65-F5344CB8AC3E}">
        <p14:creationId xmlns:p14="http://schemas.microsoft.com/office/powerpoint/2010/main" val="381672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22</a:t>
            </a:fld>
            <a:endParaRPr lang="en-US" dirty="0"/>
          </a:p>
        </p:txBody>
      </p:sp>
    </p:spTree>
    <p:extLst>
      <p:ext uri="{BB962C8B-B14F-4D97-AF65-F5344CB8AC3E}">
        <p14:creationId xmlns:p14="http://schemas.microsoft.com/office/powerpoint/2010/main" val="1782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Kupersmith MOAA 11-16-12</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D3E557-29CA-2942-B5B0-BBAE067F57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3199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0B3B6-B0B7-42ED-B97A-ECC246BFC1A7}" type="slidenum">
              <a:rPr lang="en-US" smtClean="0"/>
              <a:t>48</a:t>
            </a:fld>
            <a:endParaRPr lang="en-US" dirty="0"/>
          </a:p>
        </p:txBody>
      </p:sp>
    </p:spTree>
    <p:extLst>
      <p:ext uri="{BB962C8B-B14F-4D97-AF65-F5344CB8AC3E}">
        <p14:creationId xmlns:p14="http://schemas.microsoft.com/office/powerpoint/2010/main" val="367949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50</a:t>
            </a:fld>
            <a:endParaRPr lang="en-US" dirty="0"/>
          </a:p>
        </p:txBody>
      </p:sp>
    </p:spTree>
    <p:extLst>
      <p:ext uri="{BB962C8B-B14F-4D97-AF65-F5344CB8AC3E}">
        <p14:creationId xmlns:p14="http://schemas.microsoft.com/office/powerpoint/2010/main" val="134221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Kupersmith MOAA 11-16-12</a:t>
            </a:r>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55</a:t>
            </a:fld>
            <a:endParaRPr lang="en-US" dirty="0"/>
          </a:p>
        </p:txBody>
      </p:sp>
    </p:spTree>
    <p:extLst>
      <p:ext uri="{BB962C8B-B14F-4D97-AF65-F5344CB8AC3E}">
        <p14:creationId xmlns:p14="http://schemas.microsoft.com/office/powerpoint/2010/main" val="2225118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0245" y="336892"/>
            <a:ext cx="7772400" cy="1030435"/>
          </a:xfrm>
        </p:spPr>
        <p:txBody>
          <a:bodyPr anchor="b" anchorCtr="0">
            <a:normAutofit/>
          </a:bodyPr>
          <a:lstStyle>
            <a:lvl1pPr algn="ctr">
              <a:defRPr sz="2800" b="1">
                <a:solidFill>
                  <a:schemeClr val="bg1"/>
                </a:solidFill>
                <a:latin typeface="Calibri"/>
                <a:cs typeface="Calibri"/>
              </a:defRPr>
            </a:lvl1pPr>
          </a:lstStyle>
          <a:p>
            <a:r>
              <a:rPr lang="en-US" dirty="0"/>
              <a:t>U.S. Department of Veterans Affairs (VA)</a:t>
            </a:r>
            <a:br>
              <a:rPr lang="en-US" dirty="0"/>
            </a:br>
            <a:r>
              <a:rPr lang="en-US" dirty="0"/>
              <a:t>Office of Research &amp; Development</a:t>
            </a:r>
          </a:p>
        </p:txBody>
      </p:sp>
      <p:pic>
        <p:nvPicPr>
          <p:cNvPr id="7" name="Picture 6" descr="DiscoveryInnovationAdvancem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710" y="6366424"/>
            <a:ext cx="3706492" cy="204223"/>
          </a:xfrm>
          <a:prstGeom prst="rect">
            <a:avLst/>
          </a:prstGeom>
        </p:spPr>
      </p:pic>
      <p:pic>
        <p:nvPicPr>
          <p:cNvPr id="8" name="Picture 7" descr="VHA_ExcellenceLogo_cmyk_nav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043" y="6198287"/>
            <a:ext cx="1371646" cy="472456"/>
          </a:xfrm>
          <a:prstGeom prst="rect">
            <a:avLst/>
          </a:prstGeom>
        </p:spPr>
      </p:pic>
      <p:sp>
        <p:nvSpPr>
          <p:cNvPr id="3" name="Subtitle 2"/>
          <p:cNvSpPr>
            <a:spLocks noGrp="1"/>
          </p:cNvSpPr>
          <p:nvPr>
            <p:ph type="subTitle" idx="1" hasCustomPrompt="1"/>
          </p:nvPr>
        </p:nvSpPr>
        <p:spPr>
          <a:xfrm>
            <a:off x="1439268" y="3333815"/>
            <a:ext cx="6251172" cy="914813"/>
          </a:xfrm>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information</a:t>
            </a:r>
          </a:p>
        </p:txBody>
      </p:sp>
      <p:sp>
        <p:nvSpPr>
          <p:cNvPr id="11" name="Subtitle 2"/>
          <p:cNvSpPr txBox="1">
            <a:spLocks/>
          </p:cNvSpPr>
          <p:nvPr userDrawn="1"/>
        </p:nvSpPr>
        <p:spPr>
          <a:xfrm>
            <a:off x="1374837" y="5032383"/>
            <a:ext cx="6375863" cy="914813"/>
          </a:xfrm>
          <a:prstGeom prst="rect">
            <a:avLst/>
          </a:prstGeom>
        </p:spPr>
        <p:txBody>
          <a:bodyPr vert="horz" lIns="91440" tIns="45720" rIns="91440" bIns="45720" rtlCol="0">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kern="1200">
                <a:solidFill>
                  <a:schemeClr val="bg1"/>
                </a:solidFill>
                <a:latin typeface="+mn-lt"/>
                <a:ea typeface="+mn-ea"/>
                <a:cs typeface="Georgia"/>
              </a:defRPr>
            </a:lvl1pPr>
            <a:lvl2pPr marL="457200" indent="0" algn="ctr" defTabSz="457200" rtl="0" eaLnBrk="1" latinLnBrk="0" hangingPunct="1">
              <a:spcBef>
                <a:spcPct val="20000"/>
              </a:spcBef>
              <a:buFont typeface="Arial"/>
              <a:buNone/>
              <a:defRPr sz="1600" kern="1200">
                <a:solidFill>
                  <a:schemeClr val="tx1">
                    <a:tint val="75000"/>
                  </a:schemeClr>
                </a:solidFill>
                <a:latin typeface="+mn-lt"/>
                <a:ea typeface="+mn-ea"/>
                <a:cs typeface="Georgia"/>
              </a:defRPr>
            </a:lvl2pPr>
            <a:lvl3pPr marL="914400" indent="0" algn="ctr" defTabSz="457200" rtl="0" eaLnBrk="1" latinLnBrk="0" hangingPunct="1">
              <a:spcBef>
                <a:spcPct val="20000"/>
              </a:spcBef>
              <a:buFont typeface="Arial"/>
              <a:buNone/>
              <a:defRPr sz="1400" kern="1200">
                <a:solidFill>
                  <a:schemeClr val="tx1">
                    <a:tint val="75000"/>
                  </a:schemeClr>
                </a:solidFill>
                <a:latin typeface="+mn-lt"/>
                <a:ea typeface="+mn-ea"/>
                <a:cs typeface="Georgia"/>
              </a:defRPr>
            </a:lvl3pPr>
            <a:lvl4pPr marL="1371600" indent="0" algn="ctr" defTabSz="457200" rtl="0" eaLnBrk="1" latinLnBrk="0" hangingPunct="1">
              <a:spcBef>
                <a:spcPct val="20000"/>
              </a:spcBef>
              <a:buFont typeface="Arial"/>
              <a:buNone/>
              <a:defRPr sz="1200" kern="1200">
                <a:solidFill>
                  <a:schemeClr val="tx1">
                    <a:tint val="75000"/>
                  </a:schemeClr>
                </a:solidFill>
                <a:latin typeface="+mn-lt"/>
                <a:ea typeface="+mn-ea"/>
                <a:cs typeface="Georgia"/>
              </a:defRPr>
            </a:lvl4pPr>
            <a:lvl5pPr marL="1828800" indent="0" algn="ctr" defTabSz="457200" rtl="0" eaLnBrk="1" latinLnBrk="0" hangingPunct="1">
              <a:spcBef>
                <a:spcPct val="20000"/>
              </a:spcBef>
              <a:buFont typeface="Arial"/>
              <a:buNone/>
              <a:defRPr sz="12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695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 Star/Gold Background">
    <p:spTree>
      <p:nvGrpSpPr>
        <p:cNvPr id="1" name=""/>
        <p:cNvGrpSpPr/>
        <p:nvPr/>
      </p:nvGrpSpPr>
      <p:grpSpPr>
        <a:xfrm>
          <a:off x="0" y="0"/>
          <a:ext cx="0" cy="0"/>
          <a:chOff x="0" y="0"/>
          <a:chExt cx="0" cy="0"/>
        </a:xfrm>
      </p:grpSpPr>
      <p:pic>
        <p:nvPicPr>
          <p:cNvPr id="7" name="Picture 6" descr="PPTMaster-Blue.gif"/>
          <p:cNvPicPr>
            <a:picLocks noChangeAspect="1"/>
          </p:cNvPicPr>
          <p:nvPr userDrawn="1"/>
        </p:nvPicPr>
        <p:blipFill>
          <a:blip r:embed="rId2"/>
          <a:stretch>
            <a:fillRect/>
          </a:stretch>
        </p:blipFill>
        <p:spPr>
          <a:xfrm>
            <a:off x="3166" y="0"/>
            <a:ext cx="9137668" cy="6858000"/>
          </a:xfrm>
          <a:prstGeom prst="rect">
            <a:avLst/>
          </a:prstGeom>
        </p:spPr>
      </p:pic>
      <p:sp>
        <p:nvSpPr>
          <p:cNvPr id="4" name="Slide Number Placeholder 3"/>
          <p:cNvSpPr>
            <a:spLocks noGrp="1"/>
          </p:cNvSpPr>
          <p:nvPr>
            <p:ph type="sldNum" sz="quarter" idx="12"/>
          </p:nvPr>
        </p:nvSpPr>
        <p:spPr>
          <a:xfrm>
            <a:off x="8446390" y="6324569"/>
            <a:ext cx="490750" cy="365125"/>
          </a:xfrm>
          <a:prstGeom prst="rect">
            <a:avLst/>
          </a:prstGeom>
        </p:spPr>
        <p:txBody>
          <a:bodyPr/>
          <a:lstStyle/>
          <a:p>
            <a:fld id="{9B27D237-6C0D-5549-BE11-2040A22CBC71}" type="slidenum">
              <a:rPr lang="en-US" smtClean="0"/>
              <a:pPr/>
              <a:t>‹#›</a:t>
            </a:fld>
            <a:endParaRPr lang="en-US" dirty="0"/>
          </a:p>
        </p:txBody>
      </p:sp>
      <p:sp>
        <p:nvSpPr>
          <p:cNvPr id="5" name="Picture Placeholder 4"/>
          <p:cNvSpPr>
            <a:spLocks noGrp="1"/>
          </p:cNvSpPr>
          <p:nvPr>
            <p:ph type="pic" sz="quarter" idx="13"/>
          </p:nvPr>
        </p:nvSpPr>
        <p:spPr>
          <a:xfrm>
            <a:off x="682656" y="760623"/>
            <a:ext cx="7772374" cy="5183187"/>
          </a:xfrm>
        </p:spPr>
        <p:txBody>
          <a:bodyPr/>
          <a:lstStyle/>
          <a:p>
            <a:endParaRPr lang="en-US" dirty="0"/>
          </a:p>
        </p:txBody>
      </p:sp>
    </p:spTree>
    <p:extLst>
      <p:ext uri="{BB962C8B-B14F-4D97-AF65-F5344CB8AC3E}">
        <p14:creationId xmlns:p14="http://schemas.microsoft.com/office/powerpoint/2010/main" val="107209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676450"/>
            <a:ext cx="8229600" cy="419051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477CBFF-826A-4615-ADF6-E362161692B5}"/>
              </a:ext>
            </a:extLst>
          </p:cNvPr>
          <p:cNvSpPr txBox="1"/>
          <p:nvPr userDrawn="1"/>
        </p:nvSpPr>
        <p:spPr>
          <a:xfrm>
            <a:off x="8686800" y="6525491"/>
            <a:ext cx="457200" cy="276999"/>
          </a:xfrm>
          <a:prstGeom prst="rect">
            <a:avLst/>
          </a:prstGeom>
          <a:noFill/>
        </p:spPr>
        <p:txBody>
          <a:bodyPr wrap="square" rtlCol="0">
            <a:spAutoFit/>
          </a:bodyPr>
          <a:lstStyle/>
          <a:p>
            <a:fld id="{90010F77-C7C5-4485-BD4A-4D733D401C04}" type="slidenum">
              <a:rPr lang="en-US" sz="1200" smtClean="0"/>
              <a:t>‹#›</a:t>
            </a:fld>
            <a:endParaRPr lang="en-US" sz="1200" dirty="0"/>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27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425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6027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25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39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32960"/>
            <a:ext cx="8229600" cy="4311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DiscoveryInnovationAdvance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09128" y="6366424"/>
            <a:ext cx="3706492" cy="204223"/>
          </a:xfrm>
          <a:prstGeom prst="rect">
            <a:avLst/>
          </a:prstGeom>
        </p:spPr>
      </p:pic>
      <p:pic>
        <p:nvPicPr>
          <p:cNvPr id="10" name="Picture 9" descr="VHA_ExcellenceLogo_cmyk_navy.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4043" y="6183351"/>
            <a:ext cx="1371646" cy="472456"/>
          </a:xfrm>
          <a:prstGeom prst="rect">
            <a:avLst/>
          </a:prstGeom>
        </p:spPr>
      </p:pic>
      <p:pic>
        <p:nvPicPr>
          <p:cNvPr id="12" name="Picture 11" descr="newPPTop.jpg"/>
          <p:cNvPicPr>
            <a:picLocks noChangeAspect="1"/>
          </p:cNvPicPr>
          <p:nvPr userDrawn="1"/>
        </p:nvPicPr>
        <p:blipFill>
          <a:blip r:embed="rId15"/>
          <a:stretch>
            <a:fillRect/>
          </a:stretch>
        </p:blipFill>
        <p:spPr>
          <a:xfrm>
            <a:off x="0" y="0"/>
            <a:ext cx="9144000" cy="1188150"/>
          </a:xfrm>
          <a:prstGeom prst="rect">
            <a:avLst/>
          </a:prstGeom>
        </p:spPr>
      </p:pic>
      <p:pic>
        <p:nvPicPr>
          <p:cNvPr id="13" name="Picture 12"/>
          <p:cNvPicPr>
            <a:picLocks noChangeAspect="1"/>
          </p:cNvPicPr>
          <p:nvPr userDrawn="1"/>
        </p:nvPicPr>
        <p:blipFill>
          <a:blip r:embed="rId1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371237" y="6183351"/>
            <a:ext cx="2346090" cy="491576"/>
          </a:xfrm>
          <a:prstGeom prst="rect">
            <a:avLst/>
          </a:prstGeom>
        </p:spPr>
      </p:pic>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dershipfreak.blog/2011/07/12/the-40-hats-all-managers-wear-plus-one/"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en/capitol-washington-political-32309/" TargetMode="External"/><Relationship Id="rId11" Type="http://schemas.openxmlformats.org/officeDocument/2006/relationships/image" Target="../media/image16.sv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hyperlink" Target="http://www.freestockphotos.biz/stockphoto/15362" TargetMode="External"/><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va.gov/resources/policies/faq-search.cfm" TargetMode="External"/><Relationship Id="rId2" Type="http://schemas.openxmlformats.org/officeDocument/2006/relationships/hyperlink" Target="https://www.research.va.gov/programs/orppe/default.cf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fr.osf.io/render?url=https://osf.io/wmzey/?direct%26mode=render%26action=download%26mode=rend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mailto:covid19reviews@gmail.com" TargetMode="External"/><Relationship Id="rId4" Type="http://schemas.openxmlformats.org/officeDocument/2006/relationships/hyperlink" Target="https://mfr.osf.io/render?url=https://osf.io/q8edj/?direct%26mode=render%26action=download%26mode=rend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Helen_Keller_Century_Magazine_January_1905_page_454.jp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0.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5.png"/><Relationship Id="rId5" Type="http://schemas.openxmlformats.org/officeDocument/2006/relationships/diagramQuickStyle" Target="../diagrams/quickStyle2.xml"/><Relationship Id="rId10" Type="http://schemas.openxmlformats.org/officeDocument/2006/relationships/image" Target="../media/image34.png"/><Relationship Id="rId4" Type="http://schemas.openxmlformats.org/officeDocument/2006/relationships/diagramLayout" Target="../diagrams/layout2.xml"/><Relationship Id="rId9"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File:Blue_question_mark_icon.sv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ordcovid19@v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56" y="2967552"/>
            <a:ext cx="8778240" cy="1308785"/>
          </a:xfrm>
        </p:spPr>
        <p:txBody>
          <a:bodyPr>
            <a:noAutofit/>
          </a:bodyPr>
          <a:lstStyle/>
          <a:p>
            <a:r>
              <a:rPr lang="en-US" sz="3200" dirty="0"/>
              <a:t>ORD COVID-19 Research Update for VHA Partners</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4021" y="5408908"/>
            <a:ext cx="8254093" cy="977216"/>
          </a:xfrm>
        </p:spPr>
        <p:txBody>
          <a:bodyPr>
            <a:normAutofit/>
          </a:bodyPr>
          <a:lstStyle/>
          <a:p>
            <a:r>
              <a:rPr lang="en-US" dirty="0"/>
              <a:t> </a:t>
            </a:r>
            <a:endParaRPr lang="en-US" sz="1800" dirty="0">
              <a:cs typeface="Arial" panose="020B0604020202020204" pitchFamily="34" charset="0"/>
            </a:endParaRPr>
          </a:p>
        </p:txBody>
      </p:sp>
      <p:pic>
        <p:nvPicPr>
          <p:cNvPr id="4" name="Picture 3" descr="background cover.pdf">
            <a:extLst>
              <a:ext uri="{FF2B5EF4-FFF2-40B4-BE49-F238E27FC236}">
                <a16:creationId xmlns:a16="http://schemas.microsoft.com/office/drawing/2014/main" id="{36463F28-6865-4252-8DBB-783AE73A2EC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57158"/>
          <a:stretch/>
        </p:blipFill>
        <p:spPr>
          <a:xfrm>
            <a:off x="0" y="-20665"/>
            <a:ext cx="9144000" cy="2988217"/>
          </a:xfrm>
          <a:prstGeom prst="rect">
            <a:avLst/>
          </a:prstGeom>
        </p:spPr>
      </p:pic>
      <p:sp>
        <p:nvSpPr>
          <p:cNvPr id="6" name="TextBox 5">
            <a:extLst>
              <a:ext uri="{FF2B5EF4-FFF2-40B4-BE49-F238E27FC236}">
                <a16:creationId xmlns:a16="http://schemas.microsoft.com/office/drawing/2014/main" id="{8CFFF45A-6DAD-4615-B316-19B227F3C3FA}"/>
              </a:ext>
            </a:extLst>
          </p:cNvPr>
          <p:cNvSpPr txBox="1"/>
          <p:nvPr/>
        </p:nvSpPr>
        <p:spPr>
          <a:xfrm>
            <a:off x="2194519" y="4276337"/>
            <a:ext cx="4393096" cy="1877437"/>
          </a:xfrm>
          <a:prstGeom prst="rect">
            <a:avLst/>
          </a:prstGeom>
          <a:noFill/>
        </p:spPr>
        <p:txBody>
          <a:bodyPr wrap="square" rtlCol="0">
            <a:spAutoFit/>
          </a:bodyPr>
          <a:lstStyle/>
          <a:p>
            <a:pPr algn="ctr"/>
            <a:r>
              <a:rPr lang="en-US" sz="2400" b="1" dirty="0">
                <a:solidFill>
                  <a:schemeClr val="bg1"/>
                </a:solidFill>
              </a:rPr>
              <a:t>Carolyn Clancy, MD</a:t>
            </a:r>
          </a:p>
          <a:p>
            <a:pPr algn="ctr"/>
            <a:r>
              <a:rPr lang="en-US" sz="2400" b="1" dirty="0">
                <a:solidFill>
                  <a:schemeClr val="bg1"/>
                </a:solidFill>
              </a:rPr>
              <a:t>Rachel Ramoni, DMD, ScD</a:t>
            </a:r>
          </a:p>
          <a:p>
            <a:pPr algn="ctr"/>
            <a:endParaRPr lang="en-US" sz="2400" b="1" dirty="0">
              <a:solidFill>
                <a:schemeClr val="bg1"/>
              </a:solidFill>
            </a:endParaRPr>
          </a:p>
          <a:p>
            <a:pPr algn="ctr"/>
            <a:r>
              <a:rPr lang="en-US" sz="2000" b="1" dirty="0">
                <a:solidFill>
                  <a:schemeClr val="bg1"/>
                </a:solidFill>
              </a:rPr>
              <a:t>October 15, 2020</a:t>
            </a:r>
          </a:p>
          <a:p>
            <a:pPr algn="ctr"/>
            <a:endParaRPr lang="en-US" sz="2000" b="1" dirty="0">
              <a:solidFill>
                <a:schemeClr val="bg1"/>
              </a:solidFill>
            </a:endParaRPr>
          </a:p>
        </p:txBody>
      </p:sp>
    </p:spTree>
    <p:extLst>
      <p:ext uri="{BB962C8B-B14F-4D97-AF65-F5344CB8AC3E}">
        <p14:creationId xmlns:p14="http://schemas.microsoft.com/office/powerpoint/2010/main" val="187916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0A49-C6B4-412D-96A4-ADF64CA6F034}"/>
              </a:ext>
            </a:extLst>
          </p:cNvPr>
          <p:cNvSpPr>
            <a:spLocks noGrp="1"/>
          </p:cNvSpPr>
          <p:nvPr>
            <p:ph type="title"/>
          </p:nvPr>
        </p:nvSpPr>
        <p:spPr/>
        <p:txBody>
          <a:bodyPr/>
          <a:lstStyle/>
          <a:p>
            <a:r>
              <a:rPr lang="en-US" dirty="0"/>
              <a:t>WHAT DO WE DO?</a:t>
            </a:r>
          </a:p>
        </p:txBody>
      </p:sp>
      <p:sp>
        <p:nvSpPr>
          <p:cNvPr id="4" name="Rectangle 3">
            <a:extLst>
              <a:ext uri="{FF2B5EF4-FFF2-40B4-BE49-F238E27FC236}">
                <a16:creationId xmlns:a16="http://schemas.microsoft.com/office/drawing/2014/main" id="{FC1FC6C1-E9FB-4BE3-87DC-91C34BF3A154}"/>
              </a:ext>
            </a:extLst>
          </p:cNvPr>
          <p:cNvSpPr/>
          <p:nvPr/>
        </p:nvSpPr>
        <p:spPr>
          <a:xfrm>
            <a:off x="3262853" y="1491415"/>
            <a:ext cx="2743200" cy="47968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Rachel Ramoni, DMD, ScD</a:t>
            </a:r>
          </a:p>
          <a:p>
            <a:pPr algn="ctr"/>
            <a:r>
              <a:rPr lang="en-US" sz="1400" b="1" dirty="0">
                <a:solidFill>
                  <a:schemeClr val="tx1"/>
                </a:solidFill>
              </a:rPr>
              <a:t>Grant Huang, MPH, PHD</a:t>
            </a:r>
          </a:p>
        </p:txBody>
      </p:sp>
      <p:sp>
        <p:nvSpPr>
          <p:cNvPr id="5" name="Rectangle 4">
            <a:extLst>
              <a:ext uri="{FF2B5EF4-FFF2-40B4-BE49-F238E27FC236}">
                <a16:creationId xmlns:a16="http://schemas.microsoft.com/office/drawing/2014/main" id="{4193AEDE-68FA-42B4-B62C-557421019F1F}"/>
              </a:ext>
            </a:extLst>
          </p:cNvPr>
          <p:cNvSpPr/>
          <p:nvPr/>
        </p:nvSpPr>
        <p:spPr>
          <a:xfrm>
            <a:off x="179882" y="2345960"/>
            <a:ext cx="2168578" cy="2360953"/>
          </a:xfrm>
          <a:prstGeom prst="rect">
            <a:avLst/>
          </a:prstGeom>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dirty="0">
                <a:solidFill>
                  <a:schemeClr val="tx1"/>
                </a:solidFill>
              </a:rPr>
              <a:t>Operation Warp Speed</a:t>
            </a:r>
          </a:p>
          <a:p>
            <a:pPr algn="ctr"/>
            <a:r>
              <a:rPr lang="en-US" sz="1400" b="1" dirty="0">
                <a:solidFill>
                  <a:schemeClr val="tx1"/>
                </a:solidFill>
              </a:rPr>
              <a:t>Trials</a:t>
            </a:r>
          </a:p>
        </p:txBody>
      </p:sp>
      <p:sp>
        <p:nvSpPr>
          <p:cNvPr id="6" name="Rectangle 5">
            <a:extLst>
              <a:ext uri="{FF2B5EF4-FFF2-40B4-BE49-F238E27FC236}">
                <a16:creationId xmlns:a16="http://schemas.microsoft.com/office/drawing/2014/main" id="{FF328D46-EF74-47CC-B6A7-C402949C213A}"/>
              </a:ext>
            </a:extLst>
          </p:cNvPr>
          <p:cNvSpPr/>
          <p:nvPr/>
        </p:nvSpPr>
        <p:spPr>
          <a:xfrm>
            <a:off x="329784" y="2881858"/>
            <a:ext cx="845700" cy="12854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u="sng" dirty="0">
                <a:solidFill>
                  <a:schemeClr val="tx1"/>
                </a:solidFill>
              </a:rPr>
              <a:t>Vaccines</a:t>
            </a:r>
          </a:p>
          <a:p>
            <a:pPr algn="ctr"/>
            <a:endParaRPr lang="en-US" sz="1400" b="1" u="sng" dirty="0">
              <a:solidFill>
                <a:schemeClr val="tx1"/>
              </a:solidFill>
            </a:endParaRPr>
          </a:p>
          <a:p>
            <a:pPr algn="ctr"/>
            <a:r>
              <a:rPr lang="en-US" sz="1400" dirty="0">
                <a:solidFill>
                  <a:schemeClr val="tx1"/>
                </a:solidFill>
              </a:rPr>
              <a:t>Grant Huang</a:t>
            </a:r>
          </a:p>
        </p:txBody>
      </p:sp>
      <p:sp>
        <p:nvSpPr>
          <p:cNvPr id="7" name="Rectangle 6">
            <a:extLst>
              <a:ext uri="{FF2B5EF4-FFF2-40B4-BE49-F238E27FC236}">
                <a16:creationId xmlns:a16="http://schemas.microsoft.com/office/drawing/2014/main" id="{EF4CE3A2-1410-4B89-9CEB-9AAF0F31CF0D}"/>
              </a:ext>
            </a:extLst>
          </p:cNvPr>
          <p:cNvSpPr/>
          <p:nvPr/>
        </p:nvSpPr>
        <p:spPr>
          <a:xfrm>
            <a:off x="1369107" y="2881858"/>
            <a:ext cx="845700" cy="12854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u="sng" dirty="0">
                <a:solidFill>
                  <a:schemeClr val="tx1"/>
                </a:solidFill>
              </a:rPr>
              <a:t>Thera-</a:t>
            </a:r>
            <a:r>
              <a:rPr lang="en-US" sz="1400" b="1" u="sng" dirty="0" err="1">
                <a:solidFill>
                  <a:schemeClr val="tx1"/>
                </a:solidFill>
              </a:rPr>
              <a:t>peutics</a:t>
            </a:r>
            <a:endParaRPr lang="en-US" sz="1400" b="1" u="sng" dirty="0">
              <a:solidFill>
                <a:schemeClr val="tx1"/>
              </a:solidFill>
            </a:endParaRPr>
          </a:p>
          <a:p>
            <a:pPr algn="ctr"/>
            <a:r>
              <a:rPr lang="en-US" sz="1400" dirty="0">
                <a:solidFill>
                  <a:schemeClr val="tx1"/>
                </a:solidFill>
              </a:rPr>
              <a:t>Vicky Davey</a:t>
            </a:r>
          </a:p>
        </p:txBody>
      </p:sp>
      <p:sp>
        <p:nvSpPr>
          <p:cNvPr id="8" name="Rectangle 7">
            <a:extLst>
              <a:ext uri="{FF2B5EF4-FFF2-40B4-BE49-F238E27FC236}">
                <a16:creationId xmlns:a16="http://schemas.microsoft.com/office/drawing/2014/main" id="{0DDE32B1-18D1-451A-9D22-8AC066C9B36C}"/>
              </a:ext>
            </a:extLst>
          </p:cNvPr>
          <p:cNvSpPr/>
          <p:nvPr/>
        </p:nvSpPr>
        <p:spPr>
          <a:xfrm>
            <a:off x="2490879" y="2345960"/>
            <a:ext cx="2266003" cy="2360952"/>
          </a:xfrm>
          <a:prstGeom prst="rect">
            <a:avLst/>
          </a:prstGeom>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dirty="0">
                <a:solidFill>
                  <a:schemeClr val="tx1"/>
                </a:solidFill>
              </a:rPr>
              <a:t>VA Clinical Studies</a:t>
            </a:r>
          </a:p>
        </p:txBody>
      </p:sp>
      <p:sp>
        <p:nvSpPr>
          <p:cNvPr id="9" name="Rectangle 8">
            <a:extLst>
              <a:ext uri="{FF2B5EF4-FFF2-40B4-BE49-F238E27FC236}">
                <a16:creationId xmlns:a16="http://schemas.microsoft.com/office/drawing/2014/main" id="{9F350CC7-7D2D-43E0-8AFE-5BE3BF60BE84}"/>
              </a:ext>
            </a:extLst>
          </p:cNvPr>
          <p:cNvSpPr/>
          <p:nvPr/>
        </p:nvSpPr>
        <p:spPr>
          <a:xfrm>
            <a:off x="2510858" y="2844381"/>
            <a:ext cx="1095530" cy="15477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u="sng" dirty="0">
                <a:solidFill>
                  <a:schemeClr val="tx1"/>
                </a:solidFill>
              </a:rPr>
              <a:t>Thera-</a:t>
            </a:r>
            <a:r>
              <a:rPr lang="en-US" sz="1400" b="1" u="sng" dirty="0" err="1">
                <a:solidFill>
                  <a:schemeClr val="tx1"/>
                </a:solidFill>
              </a:rPr>
              <a:t>peutics</a:t>
            </a:r>
            <a:endParaRPr lang="en-US" sz="1400" b="1" u="sng" dirty="0">
              <a:solidFill>
                <a:schemeClr val="tx1"/>
              </a:solidFill>
            </a:endParaRPr>
          </a:p>
          <a:p>
            <a:pPr algn="ctr"/>
            <a:r>
              <a:rPr lang="en-US" sz="1400" dirty="0">
                <a:solidFill>
                  <a:schemeClr val="tx1"/>
                </a:solidFill>
              </a:rPr>
              <a:t> &amp; </a:t>
            </a:r>
          </a:p>
          <a:p>
            <a:pPr algn="ctr"/>
            <a:r>
              <a:rPr lang="en-US" sz="1400" b="1" u="sng" dirty="0">
                <a:solidFill>
                  <a:schemeClr val="tx1"/>
                </a:solidFill>
              </a:rPr>
              <a:t>Prophylaxis</a:t>
            </a:r>
          </a:p>
          <a:p>
            <a:pPr algn="ctr"/>
            <a:r>
              <a:rPr lang="en-US" sz="1400" dirty="0">
                <a:solidFill>
                  <a:schemeClr val="tx1"/>
                </a:solidFill>
              </a:rPr>
              <a:t>Terri Gleason</a:t>
            </a:r>
          </a:p>
          <a:p>
            <a:pPr algn="ctr"/>
            <a:endParaRPr lang="en-US" sz="1400" b="1" u="sng" dirty="0">
              <a:solidFill>
                <a:schemeClr val="tx1"/>
              </a:solidFill>
            </a:endParaRPr>
          </a:p>
        </p:txBody>
      </p:sp>
      <p:sp>
        <p:nvSpPr>
          <p:cNvPr id="10" name="Rectangle 9">
            <a:extLst>
              <a:ext uri="{FF2B5EF4-FFF2-40B4-BE49-F238E27FC236}">
                <a16:creationId xmlns:a16="http://schemas.microsoft.com/office/drawing/2014/main" id="{2BB826D9-4B50-4E2E-89BC-6DB2F7C6701A}"/>
              </a:ext>
            </a:extLst>
          </p:cNvPr>
          <p:cNvSpPr/>
          <p:nvPr/>
        </p:nvSpPr>
        <p:spPr>
          <a:xfrm>
            <a:off x="3736304" y="2844380"/>
            <a:ext cx="975608" cy="13353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u="sng" dirty="0" err="1">
                <a:solidFill>
                  <a:schemeClr val="tx1"/>
                </a:solidFill>
              </a:rPr>
              <a:t>Observa</a:t>
            </a:r>
            <a:r>
              <a:rPr lang="en-US" sz="1400" b="1" u="sng" dirty="0">
                <a:solidFill>
                  <a:schemeClr val="tx1"/>
                </a:solidFill>
              </a:rPr>
              <a:t>- </a:t>
            </a:r>
            <a:r>
              <a:rPr lang="en-US" sz="1400" b="1" u="sng" dirty="0" err="1">
                <a:solidFill>
                  <a:schemeClr val="tx1"/>
                </a:solidFill>
              </a:rPr>
              <a:t>tional</a:t>
            </a:r>
            <a:endParaRPr lang="en-US" sz="1400" b="1" u="sng" dirty="0">
              <a:solidFill>
                <a:schemeClr val="tx1"/>
              </a:solidFill>
            </a:endParaRPr>
          </a:p>
          <a:p>
            <a:pPr algn="ctr"/>
            <a:endParaRPr lang="en-US" sz="1400" dirty="0">
              <a:solidFill>
                <a:schemeClr val="tx1"/>
              </a:solidFill>
            </a:endParaRPr>
          </a:p>
          <a:p>
            <a:pPr algn="ctr"/>
            <a:r>
              <a:rPr lang="en-US" sz="1400" dirty="0">
                <a:solidFill>
                  <a:schemeClr val="tx1"/>
                </a:solidFill>
              </a:rPr>
              <a:t>Grant Huang</a:t>
            </a:r>
          </a:p>
          <a:p>
            <a:pPr algn="ctr"/>
            <a:endParaRPr lang="en-US" sz="1400" b="1" u="sng" dirty="0">
              <a:solidFill>
                <a:schemeClr val="tx1"/>
              </a:solidFill>
            </a:endParaRPr>
          </a:p>
        </p:txBody>
      </p:sp>
      <p:sp>
        <p:nvSpPr>
          <p:cNvPr id="11" name="Rectangle 10">
            <a:extLst>
              <a:ext uri="{FF2B5EF4-FFF2-40B4-BE49-F238E27FC236}">
                <a16:creationId xmlns:a16="http://schemas.microsoft.com/office/drawing/2014/main" id="{7E38BF8A-1B86-4A9D-A56C-8230D397FD0D}"/>
              </a:ext>
            </a:extLst>
          </p:cNvPr>
          <p:cNvSpPr/>
          <p:nvPr/>
        </p:nvSpPr>
        <p:spPr>
          <a:xfrm>
            <a:off x="179883" y="4730641"/>
            <a:ext cx="8651823" cy="1297380"/>
          </a:xfrm>
          <a:prstGeom prst="rect">
            <a:avLst/>
          </a:prstGeom>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tx1"/>
              </a:solidFill>
            </a:endParaRPr>
          </a:p>
        </p:txBody>
      </p:sp>
      <p:sp>
        <p:nvSpPr>
          <p:cNvPr id="12" name="Rectangle 11">
            <a:extLst>
              <a:ext uri="{FF2B5EF4-FFF2-40B4-BE49-F238E27FC236}">
                <a16:creationId xmlns:a16="http://schemas.microsoft.com/office/drawing/2014/main" id="{05BEC7D8-95E9-4289-B791-524F632F8E2C}"/>
              </a:ext>
            </a:extLst>
          </p:cNvPr>
          <p:cNvSpPr/>
          <p:nvPr/>
        </p:nvSpPr>
        <p:spPr>
          <a:xfrm>
            <a:off x="4949872" y="2330968"/>
            <a:ext cx="2266003" cy="2375946"/>
          </a:xfrm>
          <a:prstGeom prst="rect">
            <a:avLst/>
          </a:prstGeom>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dirty="0">
                <a:solidFill>
                  <a:schemeClr val="tx1"/>
                </a:solidFill>
              </a:rPr>
              <a:t>Analytics / Impact</a:t>
            </a:r>
          </a:p>
        </p:txBody>
      </p:sp>
      <p:sp>
        <p:nvSpPr>
          <p:cNvPr id="13" name="Rectangle 12">
            <a:extLst>
              <a:ext uri="{FF2B5EF4-FFF2-40B4-BE49-F238E27FC236}">
                <a16:creationId xmlns:a16="http://schemas.microsoft.com/office/drawing/2014/main" id="{6B4E22C0-C319-468B-A325-2DC6F150CD5F}"/>
              </a:ext>
            </a:extLst>
          </p:cNvPr>
          <p:cNvSpPr/>
          <p:nvPr/>
        </p:nvSpPr>
        <p:spPr>
          <a:xfrm>
            <a:off x="7375163" y="2330968"/>
            <a:ext cx="1456543" cy="2375946"/>
          </a:xfrm>
          <a:prstGeom prst="rect">
            <a:avLst/>
          </a:prstGeom>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dirty="0">
                <a:solidFill>
                  <a:schemeClr val="tx1"/>
                </a:solidFill>
              </a:rPr>
              <a:t>Biospecimens</a:t>
            </a:r>
          </a:p>
        </p:txBody>
      </p:sp>
      <p:sp>
        <p:nvSpPr>
          <p:cNvPr id="14" name="Rectangle 13">
            <a:extLst>
              <a:ext uri="{FF2B5EF4-FFF2-40B4-BE49-F238E27FC236}">
                <a16:creationId xmlns:a16="http://schemas.microsoft.com/office/drawing/2014/main" id="{AF5FDB6E-7F8F-42B8-A0ED-D8CE198ABC15}"/>
              </a:ext>
            </a:extLst>
          </p:cNvPr>
          <p:cNvSpPr/>
          <p:nvPr/>
        </p:nvSpPr>
        <p:spPr>
          <a:xfrm>
            <a:off x="5119140" y="2844380"/>
            <a:ext cx="825712" cy="13353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u="sng" dirty="0">
                <a:solidFill>
                  <a:schemeClr val="tx1"/>
                </a:solidFill>
              </a:rPr>
              <a:t>Data</a:t>
            </a:r>
          </a:p>
          <a:p>
            <a:pPr algn="ctr"/>
            <a:endParaRPr lang="en-US" sz="1400" dirty="0">
              <a:solidFill>
                <a:schemeClr val="tx1"/>
              </a:solidFill>
            </a:endParaRPr>
          </a:p>
          <a:p>
            <a:pPr algn="ctr"/>
            <a:r>
              <a:rPr lang="en-US" sz="1400" dirty="0">
                <a:solidFill>
                  <a:schemeClr val="tx1"/>
                </a:solidFill>
              </a:rPr>
              <a:t>David Atkins</a:t>
            </a:r>
          </a:p>
          <a:p>
            <a:pPr algn="ctr"/>
            <a:endParaRPr lang="en-US" sz="1400" b="1" u="sng" dirty="0">
              <a:solidFill>
                <a:schemeClr val="tx1"/>
              </a:solidFill>
            </a:endParaRPr>
          </a:p>
        </p:txBody>
      </p:sp>
      <p:sp>
        <p:nvSpPr>
          <p:cNvPr id="15" name="Rectangle 14">
            <a:extLst>
              <a:ext uri="{FF2B5EF4-FFF2-40B4-BE49-F238E27FC236}">
                <a16:creationId xmlns:a16="http://schemas.microsoft.com/office/drawing/2014/main" id="{4B023705-0C7D-4368-A82B-DE52DA09037E}"/>
              </a:ext>
            </a:extLst>
          </p:cNvPr>
          <p:cNvSpPr/>
          <p:nvPr/>
        </p:nvSpPr>
        <p:spPr>
          <a:xfrm>
            <a:off x="7571283" y="2844380"/>
            <a:ext cx="1095529" cy="13815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dirty="0" err="1">
                <a:solidFill>
                  <a:schemeClr val="tx1"/>
                </a:solidFill>
              </a:rPr>
              <a:t>Bioreposi</a:t>
            </a:r>
            <a:r>
              <a:rPr lang="en-US" sz="1400" b="1" dirty="0">
                <a:solidFill>
                  <a:schemeClr val="tx1"/>
                </a:solidFill>
              </a:rPr>
              <a:t>-tory</a:t>
            </a:r>
          </a:p>
          <a:p>
            <a:pPr algn="ctr"/>
            <a:endParaRPr lang="en-US" sz="1400" dirty="0">
              <a:solidFill>
                <a:schemeClr val="tx1"/>
              </a:solidFill>
            </a:endParaRPr>
          </a:p>
          <a:p>
            <a:pPr algn="ctr"/>
            <a:r>
              <a:rPr lang="en-US" sz="1400" dirty="0">
                <a:solidFill>
                  <a:schemeClr val="tx1"/>
                </a:solidFill>
              </a:rPr>
              <a:t>Holly Krull</a:t>
            </a:r>
          </a:p>
          <a:p>
            <a:pPr algn="ctr"/>
            <a:endParaRPr lang="en-US" sz="1400" b="1" u="sng" dirty="0">
              <a:solidFill>
                <a:schemeClr val="tx1"/>
              </a:solidFill>
            </a:endParaRPr>
          </a:p>
        </p:txBody>
      </p:sp>
      <p:sp>
        <p:nvSpPr>
          <p:cNvPr id="16" name="Rectangle 15">
            <a:extLst>
              <a:ext uri="{FF2B5EF4-FFF2-40B4-BE49-F238E27FC236}">
                <a16:creationId xmlns:a16="http://schemas.microsoft.com/office/drawing/2014/main" id="{72DC48AB-00AA-4A9C-B285-ACD180CCE02B}"/>
              </a:ext>
            </a:extLst>
          </p:cNvPr>
          <p:cNvSpPr/>
          <p:nvPr/>
        </p:nvSpPr>
        <p:spPr>
          <a:xfrm>
            <a:off x="6006053" y="2831890"/>
            <a:ext cx="1056814" cy="13353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u="sng" dirty="0">
                <a:solidFill>
                  <a:schemeClr val="tx1"/>
                </a:solidFill>
              </a:rPr>
              <a:t>Genomics</a:t>
            </a:r>
          </a:p>
          <a:p>
            <a:pPr algn="ctr"/>
            <a:endParaRPr lang="en-US" sz="1400" dirty="0">
              <a:solidFill>
                <a:schemeClr val="tx1"/>
              </a:solidFill>
            </a:endParaRPr>
          </a:p>
          <a:p>
            <a:pPr algn="ctr"/>
            <a:r>
              <a:rPr lang="en-US" sz="1400" dirty="0">
                <a:solidFill>
                  <a:schemeClr val="tx1"/>
                </a:solidFill>
              </a:rPr>
              <a:t>Suma </a:t>
            </a:r>
            <a:r>
              <a:rPr lang="en-US" sz="1400" dirty="0" err="1">
                <a:solidFill>
                  <a:schemeClr val="tx1"/>
                </a:solidFill>
              </a:rPr>
              <a:t>Muralidhar</a:t>
            </a:r>
            <a:endParaRPr lang="en-US" sz="1400" dirty="0">
              <a:solidFill>
                <a:schemeClr val="tx1"/>
              </a:solidFill>
            </a:endParaRPr>
          </a:p>
          <a:p>
            <a:pPr algn="ctr"/>
            <a:endParaRPr lang="en-US" sz="1400" b="1" u="sng" dirty="0">
              <a:solidFill>
                <a:schemeClr val="tx1"/>
              </a:solidFill>
            </a:endParaRPr>
          </a:p>
        </p:txBody>
      </p:sp>
      <p:sp>
        <p:nvSpPr>
          <p:cNvPr id="17" name="Rectangle 16">
            <a:extLst>
              <a:ext uri="{FF2B5EF4-FFF2-40B4-BE49-F238E27FC236}">
                <a16:creationId xmlns:a16="http://schemas.microsoft.com/office/drawing/2014/main" id="{91DD3B9B-C16B-4098-A3FC-392B5986DB57}"/>
              </a:ext>
            </a:extLst>
          </p:cNvPr>
          <p:cNvSpPr/>
          <p:nvPr/>
        </p:nvSpPr>
        <p:spPr>
          <a:xfrm>
            <a:off x="792621" y="4881172"/>
            <a:ext cx="7421989" cy="9256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b="1" u="sng" dirty="0">
                <a:solidFill>
                  <a:schemeClr val="tx1"/>
                </a:solidFill>
              </a:rPr>
              <a:t>Recruitment / Regulatory</a:t>
            </a:r>
          </a:p>
          <a:p>
            <a:pPr algn="ctr"/>
            <a:r>
              <a:rPr lang="en-US" sz="1400" dirty="0">
                <a:solidFill>
                  <a:schemeClr val="tx1"/>
                </a:solidFill>
              </a:rPr>
              <a:t> </a:t>
            </a:r>
          </a:p>
          <a:p>
            <a:pPr algn="ctr"/>
            <a:r>
              <a:rPr lang="en-US" sz="1400" dirty="0">
                <a:solidFill>
                  <a:schemeClr val="tx1"/>
                </a:solidFill>
              </a:rPr>
              <a:t>Molly Klote </a:t>
            </a:r>
          </a:p>
          <a:p>
            <a:pPr algn="ctr"/>
            <a:endParaRPr lang="en-US" sz="1400" b="1" u="sng" dirty="0">
              <a:solidFill>
                <a:schemeClr val="tx1"/>
              </a:solidFill>
            </a:endParaRPr>
          </a:p>
        </p:txBody>
      </p:sp>
      <p:pic>
        <p:nvPicPr>
          <p:cNvPr id="18" name="Picture 17" descr="A picture containing indoor, object, table, topped&#10;&#10;Description automatically generated">
            <a:extLst>
              <a:ext uri="{FF2B5EF4-FFF2-40B4-BE49-F238E27FC236}">
                <a16:creationId xmlns:a16="http://schemas.microsoft.com/office/drawing/2014/main" id="{E758F7D7-1B9D-477D-B487-E5C04598CC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96682" y="1073406"/>
            <a:ext cx="1635024" cy="1095465"/>
          </a:xfrm>
          <a:prstGeom prst="rect">
            <a:avLst/>
          </a:prstGeom>
        </p:spPr>
      </p:pic>
    </p:spTree>
    <p:extLst>
      <p:ext uri="{BB962C8B-B14F-4D97-AF65-F5344CB8AC3E}">
        <p14:creationId xmlns:p14="http://schemas.microsoft.com/office/powerpoint/2010/main" val="95823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F1B39-841C-47A8-9B83-C2EEC9E4AFD8}"/>
              </a:ext>
            </a:extLst>
          </p:cNvPr>
          <p:cNvSpPr>
            <a:spLocks noGrp="1"/>
          </p:cNvSpPr>
          <p:nvPr>
            <p:ph type="title"/>
          </p:nvPr>
        </p:nvSpPr>
        <p:spPr>
          <a:xfrm>
            <a:off x="685800" y="3732343"/>
            <a:ext cx="7772400" cy="1362075"/>
          </a:xfrm>
        </p:spPr>
        <p:txBody>
          <a:bodyPr>
            <a:normAutofit fontScale="90000"/>
          </a:bodyPr>
          <a:lstStyle/>
          <a:p>
            <a:pPr algn="ctr"/>
            <a:r>
              <a:rPr lang="en-US" dirty="0">
                <a:solidFill>
                  <a:schemeClr val="tx1"/>
                </a:solidFill>
                <a:latin typeface="+mn-lt"/>
              </a:rPr>
              <a:t>Grant Huang, MPH, PhD</a:t>
            </a:r>
            <a:br>
              <a:rPr lang="en-US" dirty="0">
                <a:solidFill>
                  <a:schemeClr val="tx1"/>
                </a:solidFill>
                <a:latin typeface="+mn-lt"/>
              </a:rPr>
            </a:br>
            <a:r>
              <a:rPr lang="en-US" dirty="0">
                <a:solidFill>
                  <a:schemeClr val="tx1"/>
                </a:solidFill>
                <a:latin typeface="+mn-lt"/>
              </a:rPr>
              <a:t>Vicky Davey, PhD, MPH</a:t>
            </a:r>
            <a:br>
              <a:rPr lang="en-US" dirty="0">
                <a:solidFill>
                  <a:schemeClr val="tx1"/>
                </a:solidFill>
                <a:latin typeface="+mn-lt"/>
              </a:rPr>
            </a:br>
            <a:r>
              <a:rPr lang="en-US" dirty="0">
                <a:solidFill>
                  <a:schemeClr val="tx1"/>
                </a:solidFill>
                <a:latin typeface="+mn-lt"/>
              </a:rPr>
              <a:t>Molly KLOTE, MD</a:t>
            </a:r>
          </a:p>
        </p:txBody>
      </p:sp>
      <p:sp>
        <p:nvSpPr>
          <p:cNvPr id="5" name="Text Placeholder 4">
            <a:extLst>
              <a:ext uri="{FF2B5EF4-FFF2-40B4-BE49-F238E27FC236}">
                <a16:creationId xmlns:a16="http://schemas.microsoft.com/office/drawing/2014/main" id="{A7984F69-1C3D-4AF3-AD54-54C544DDEC8D}"/>
              </a:ext>
            </a:extLst>
          </p:cNvPr>
          <p:cNvSpPr>
            <a:spLocks noGrp="1"/>
          </p:cNvSpPr>
          <p:nvPr>
            <p:ph type="body" idx="1"/>
          </p:nvPr>
        </p:nvSpPr>
        <p:spPr>
          <a:xfrm>
            <a:off x="685800" y="2232156"/>
            <a:ext cx="7772400" cy="1500187"/>
          </a:xfrm>
        </p:spPr>
        <p:txBody>
          <a:bodyPr>
            <a:normAutofit/>
          </a:bodyPr>
          <a:lstStyle/>
          <a:p>
            <a:pPr algn="ctr"/>
            <a:r>
              <a:rPr lang="en-US" sz="4000" b="1" dirty="0">
                <a:solidFill>
                  <a:schemeClr val="tx1"/>
                </a:solidFill>
              </a:rPr>
              <a:t>OPERATION WARP SPEED (OWS)</a:t>
            </a:r>
          </a:p>
        </p:txBody>
      </p:sp>
    </p:spTree>
    <p:extLst>
      <p:ext uri="{BB962C8B-B14F-4D97-AF65-F5344CB8AC3E}">
        <p14:creationId xmlns:p14="http://schemas.microsoft.com/office/powerpoint/2010/main" val="267246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093C-9451-48D8-92F6-2DFB566BB38F}"/>
              </a:ext>
            </a:extLst>
          </p:cNvPr>
          <p:cNvSpPr>
            <a:spLocks noGrp="1"/>
          </p:cNvSpPr>
          <p:nvPr>
            <p:ph type="title"/>
          </p:nvPr>
        </p:nvSpPr>
        <p:spPr/>
        <p:txBody>
          <a:bodyPr>
            <a:normAutofit/>
          </a:bodyPr>
          <a:lstStyle/>
          <a:p>
            <a:r>
              <a:rPr lang="en-US" sz="3200" b="1" dirty="0">
                <a:latin typeface="+mn-lt"/>
              </a:rPr>
              <a:t>OPERATION WARP SPEED (OWS)</a:t>
            </a:r>
          </a:p>
        </p:txBody>
      </p:sp>
      <p:sp>
        <p:nvSpPr>
          <p:cNvPr id="3" name="Content Placeholder 2">
            <a:extLst>
              <a:ext uri="{FF2B5EF4-FFF2-40B4-BE49-F238E27FC236}">
                <a16:creationId xmlns:a16="http://schemas.microsoft.com/office/drawing/2014/main" id="{CD0FD7A9-FF5F-4AFB-93C1-66B93603D655}"/>
              </a:ext>
            </a:extLst>
          </p:cNvPr>
          <p:cNvSpPr>
            <a:spLocks noGrp="1"/>
          </p:cNvSpPr>
          <p:nvPr>
            <p:ph idx="1"/>
          </p:nvPr>
        </p:nvSpPr>
        <p:spPr>
          <a:xfrm>
            <a:off x="457200" y="1274164"/>
            <a:ext cx="8229600" cy="4592799"/>
          </a:xfrm>
        </p:spPr>
        <p:txBody>
          <a:bodyPr>
            <a:normAutofit lnSpcReduction="10000"/>
          </a:bodyPr>
          <a:lstStyle/>
          <a:p>
            <a:r>
              <a:rPr lang="en-US" dirty="0"/>
              <a:t>OWS is swiftly implementing a series of vaccine and therapeutic trials</a:t>
            </a:r>
          </a:p>
          <a:p>
            <a:pPr lvl="1"/>
            <a:r>
              <a:rPr lang="en-US" dirty="0"/>
              <a:t>Therapeutics trials involve OWS-NIH effort called Accelerating COVID-19 Therapeutic Interventions and Vaccines (ACTIV)</a:t>
            </a:r>
          </a:p>
          <a:p>
            <a:pPr lvl="2"/>
            <a:r>
              <a:rPr lang="en-US" dirty="0"/>
              <a:t> antivirals, monoclonal antibodies, immunomodulators, anticoagulants </a:t>
            </a:r>
          </a:p>
          <a:p>
            <a:r>
              <a:rPr lang="en-US" dirty="0"/>
              <a:t>OWS Leads - Drs. Robert Kadlec, Matthew Hepburn (vaccines), Janet Woodcock (therapeutics) </a:t>
            </a:r>
          </a:p>
          <a:p>
            <a:pPr lvl="1"/>
            <a:r>
              <a:rPr lang="en-US" dirty="0"/>
              <a:t>Meeting with EIC on Sept 30</a:t>
            </a:r>
          </a:p>
          <a:p>
            <a:r>
              <a:rPr lang="en-US" dirty="0"/>
              <a:t>VA is considered Tier 1 network for these trials – high-level capabilities, experience and organization</a:t>
            </a:r>
          </a:p>
        </p:txBody>
      </p:sp>
    </p:spTree>
    <p:extLst>
      <p:ext uri="{BB962C8B-B14F-4D97-AF65-F5344CB8AC3E}">
        <p14:creationId xmlns:p14="http://schemas.microsoft.com/office/powerpoint/2010/main" val="154213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3750-C176-4C85-AE73-951C0F818867}"/>
              </a:ext>
            </a:extLst>
          </p:cNvPr>
          <p:cNvSpPr>
            <a:spLocks noGrp="1"/>
          </p:cNvSpPr>
          <p:nvPr>
            <p:ph type="title"/>
          </p:nvPr>
        </p:nvSpPr>
        <p:spPr/>
        <p:txBody>
          <a:bodyPr>
            <a:normAutofit/>
          </a:bodyPr>
          <a:lstStyle/>
          <a:p>
            <a:r>
              <a:rPr lang="en-US" dirty="0"/>
              <a:t>ORD PARTNERED RESEARCH PROGRAM</a:t>
            </a:r>
          </a:p>
        </p:txBody>
      </p:sp>
      <p:sp>
        <p:nvSpPr>
          <p:cNvPr id="3" name="Content Placeholder 2">
            <a:extLst>
              <a:ext uri="{FF2B5EF4-FFF2-40B4-BE49-F238E27FC236}">
                <a16:creationId xmlns:a16="http://schemas.microsoft.com/office/drawing/2014/main" id="{55F2588E-0C7C-4730-B9A3-DA588C256FA9}"/>
              </a:ext>
            </a:extLst>
          </p:cNvPr>
          <p:cNvSpPr>
            <a:spLocks noGrp="1"/>
          </p:cNvSpPr>
          <p:nvPr>
            <p:ph idx="1"/>
          </p:nvPr>
        </p:nvSpPr>
        <p:spPr>
          <a:xfrm>
            <a:off x="457200" y="1319134"/>
            <a:ext cx="8229600" cy="5141627"/>
          </a:xfrm>
        </p:spPr>
        <p:txBody>
          <a:bodyPr>
            <a:normAutofit fontScale="77500" lnSpcReduction="20000"/>
          </a:bodyPr>
          <a:lstStyle/>
          <a:p>
            <a:r>
              <a:rPr lang="en-US" dirty="0"/>
              <a:t>Generated from Access to Clinical Trials Initiative</a:t>
            </a:r>
          </a:p>
          <a:p>
            <a:pPr lvl="1"/>
            <a:r>
              <a:rPr lang="en-US" dirty="0"/>
              <a:t>Establish an organized national capability for VA to partner in high quality clinical trials</a:t>
            </a:r>
          </a:p>
          <a:p>
            <a:pPr lvl="2">
              <a:buFont typeface="Courier New" panose="02070309020205020404" pitchFamily="49" charset="0"/>
              <a:buChar char="o"/>
            </a:pPr>
            <a:r>
              <a:rPr lang="en-US" dirty="0"/>
              <a:t>Efficient processes and capabilities for initiating clinical trials in VA health care system</a:t>
            </a:r>
          </a:p>
          <a:p>
            <a:pPr lvl="2">
              <a:buFont typeface="Courier New" panose="02070309020205020404" pitchFamily="49" charset="0"/>
              <a:buChar char="o"/>
            </a:pPr>
            <a:r>
              <a:rPr lang="en-US" dirty="0"/>
              <a:t>Models for partnerships</a:t>
            </a:r>
          </a:p>
          <a:p>
            <a:pPr lvl="1"/>
            <a:r>
              <a:rPr lang="en-US" dirty="0"/>
              <a:t>Provide more Veterans and investigators with opportunities to participate in </a:t>
            </a:r>
            <a:r>
              <a:rPr lang="en-US" b="1" u="sng" dirty="0"/>
              <a:t>industry and federally </a:t>
            </a:r>
            <a:r>
              <a:rPr lang="en-US" dirty="0"/>
              <a:t>sponsored clinical trials on novel therapies</a:t>
            </a:r>
          </a:p>
          <a:p>
            <a:pPr marL="0" indent="0">
              <a:buNone/>
            </a:pPr>
            <a:endParaRPr lang="en-US" dirty="0"/>
          </a:p>
          <a:p>
            <a:r>
              <a:rPr lang="en-US" dirty="0"/>
              <a:t>Partnered Research Program:</a:t>
            </a:r>
          </a:p>
          <a:p>
            <a:pPr lvl="1"/>
            <a:r>
              <a:rPr lang="en-US" dirty="0"/>
              <a:t>Serves as the initial point of contact for external organizations interested in partnering with VA</a:t>
            </a:r>
          </a:p>
          <a:p>
            <a:pPr lvl="1"/>
            <a:r>
              <a:rPr lang="en-US" dirty="0"/>
              <a:t>Facilitate efficient </a:t>
            </a:r>
            <a:r>
              <a:rPr lang="en-US" b="1" u="sng" dirty="0"/>
              <a:t>study start up</a:t>
            </a:r>
            <a:r>
              <a:rPr lang="en-US" dirty="0"/>
              <a:t>  </a:t>
            </a:r>
          </a:p>
          <a:p>
            <a:pPr lvl="1"/>
            <a:r>
              <a:rPr lang="en-US" dirty="0"/>
              <a:t>Provide Veterans and VA clinician investigators with opportunities to contribute to studies of national impact</a:t>
            </a:r>
          </a:p>
          <a:p>
            <a:pPr lvl="1"/>
            <a:endParaRPr lang="en-US" dirty="0"/>
          </a:p>
          <a:p>
            <a:r>
              <a:rPr lang="en-US" dirty="0"/>
              <a:t>Launched – March 2020 (accelerated by COVID-19 pandemic)</a:t>
            </a:r>
          </a:p>
          <a:p>
            <a:endParaRPr lang="en-US" dirty="0"/>
          </a:p>
        </p:txBody>
      </p:sp>
    </p:spTree>
    <p:extLst>
      <p:ext uri="{BB962C8B-B14F-4D97-AF65-F5344CB8AC3E}">
        <p14:creationId xmlns:p14="http://schemas.microsoft.com/office/powerpoint/2010/main" val="108077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AB97-B5F6-4DF5-B06C-7BB5AED6B278}"/>
              </a:ext>
            </a:extLst>
          </p:cNvPr>
          <p:cNvSpPr>
            <a:spLocks noGrp="1"/>
          </p:cNvSpPr>
          <p:nvPr>
            <p:ph type="title"/>
          </p:nvPr>
        </p:nvSpPr>
        <p:spPr/>
        <p:txBody>
          <a:bodyPr>
            <a:normAutofit/>
          </a:bodyPr>
          <a:lstStyle/>
          <a:p>
            <a:r>
              <a:rPr lang="en-US" sz="3200" dirty="0"/>
              <a:t>BRINGING TRIALS TO VETERANS</a:t>
            </a:r>
          </a:p>
        </p:txBody>
      </p:sp>
      <p:pic>
        <p:nvPicPr>
          <p:cNvPr id="12" name="Picture 11">
            <a:extLst>
              <a:ext uri="{FF2B5EF4-FFF2-40B4-BE49-F238E27FC236}">
                <a16:creationId xmlns:a16="http://schemas.microsoft.com/office/drawing/2014/main" id="{F234D3F5-7197-4857-8742-B2AC289E38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417812" y="3627791"/>
            <a:ext cx="1905421" cy="1781498"/>
          </a:xfrm>
          <a:prstGeom prst="rect">
            <a:avLst/>
          </a:prstGeom>
        </p:spPr>
      </p:pic>
      <p:pic>
        <p:nvPicPr>
          <p:cNvPr id="17" name="Picture 16">
            <a:extLst>
              <a:ext uri="{FF2B5EF4-FFF2-40B4-BE49-F238E27FC236}">
                <a16:creationId xmlns:a16="http://schemas.microsoft.com/office/drawing/2014/main" id="{E775C50B-32A3-48E3-9E4A-926A3B1AD28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44672" y="3390314"/>
            <a:ext cx="2372860" cy="1576594"/>
          </a:xfrm>
          <a:prstGeom prst="rect">
            <a:avLst/>
          </a:prstGeom>
        </p:spPr>
      </p:pic>
      <p:pic>
        <p:nvPicPr>
          <p:cNvPr id="19" name="Picture 18">
            <a:extLst>
              <a:ext uri="{FF2B5EF4-FFF2-40B4-BE49-F238E27FC236}">
                <a16:creationId xmlns:a16="http://schemas.microsoft.com/office/drawing/2014/main" id="{1DD59CD5-B24C-4891-AD5F-287899FCC24B}"/>
              </a:ext>
            </a:extLst>
          </p:cNvPr>
          <p:cNvPicPr>
            <a:picLocks noChangeAspect="1"/>
          </p:cNvPicPr>
          <p:nvPr/>
        </p:nvPicPr>
        <p:blipFill>
          <a:blip r:embed="rId7"/>
          <a:stretch>
            <a:fillRect/>
          </a:stretch>
        </p:blipFill>
        <p:spPr>
          <a:xfrm>
            <a:off x="3616648" y="4518540"/>
            <a:ext cx="1939150" cy="1452491"/>
          </a:xfrm>
          <a:prstGeom prst="rect">
            <a:avLst/>
          </a:prstGeom>
        </p:spPr>
      </p:pic>
      <p:pic>
        <p:nvPicPr>
          <p:cNvPr id="21" name="Graphic 20" descr="Arrow: Straight">
            <a:extLst>
              <a:ext uri="{FF2B5EF4-FFF2-40B4-BE49-F238E27FC236}">
                <a16:creationId xmlns:a16="http://schemas.microsoft.com/office/drawing/2014/main" id="{4FF89479-E1A6-45F0-9FAD-C7ADE67697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3438077" y="2888464"/>
            <a:ext cx="2218122" cy="1261491"/>
          </a:xfrm>
          <a:prstGeom prst="rect">
            <a:avLst/>
          </a:prstGeom>
        </p:spPr>
      </p:pic>
      <p:pic>
        <p:nvPicPr>
          <p:cNvPr id="23" name="Graphic 22" descr="Arrow: Slight curve">
            <a:extLst>
              <a:ext uri="{FF2B5EF4-FFF2-40B4-BE49-F238E27FC236}">
                <a16:creationId xmlns:a16="http://schemas.microsoft.com/office/drawing/2014/main" id="{29E640E5-7CD6-496A-9ACA-0C729E3BD1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663458">
            <a:off x="1864864" y="2642547"/>
            <a:ext cx="1298028" cy="1497697"/>
          </a:xfrm>
          <a:prstGeom prst="rect">
            <a:avLst/>
          </a:prstGeom>
        </p:spPr>
      </p:pic>
      <p:pic>
        <p:nvPicPr>
          <p:cNvPr id="24" name="Graphic 23" descr="Arrow: Slight curve">
            <a:extLst>
              <a:ext uri="{FF2B5EF4-FFF2-40B4-BE49-F238E27FC236}">
                <a16:creationId xmlns:a16="http://schemas.microsoft.com/office/drawing/2014/main" id="{5F8C064F-8496-45C0-BBE4-601ACCF140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945511" flipH="1">
            <a:off x="5887672" y="2689478"/>
            <a:ext cx="1389417" cy="1423737"/>
          </a:xfrm>
          <a:prstGeom prst="rect">
            <a:avLst/>
          </a:prstGeom>
        </p:spPr>
      </p:pic>
      <p:pic>
        <p:nvPicPr>
          <p:cNvPr id="5" name="Graphic 4" descr="Group">
            <a:extLst>
              <a:ext uri="{FF2B5EF4-FFF2-40B4-BE49-F238E27FC236}">
                <a16:creationId xmlns:a16="http://schemas.microsoft.com/office/drawing/2014/main" id="{C877C9BC-05FE-421D-B2A2-EF8C348B45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15690" y="970479"/>
            <a:ext cx="1939150" cy="1939150"/>
          </a:xfrm>
          <a:prstGeom prst="rect">
            <a:avLst/>
          </a:prstGeom>
        </p:spPr>
      </p:pic>
      <p:pic>
        <p:nvPicPr>
          <p:cNvPr id="13" name="Graphic 12" descr="Group">
            <a:extLst>
              <a:ext uri="{FF2B5EF4-FFF2-40B4-BE49-F238E27FC236}">
                <a16:creationId xmlns:a16="http://schemas.microsoft.com/office/drawing/2014/main" id="{1F0F8186-653A-46DA-B58B-B215F4329E0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82078" y="958970"/>
            <a:ext cx="1939150" cy="1939150"/>
          </a:xfrm>
          <a:prstGeom prst="rect">
            <a:avLst/>
          </a:prstGeom>
        </p:spPr>
      </p:pic>
      <p:sp>
        <p:nvSpPr>
          <p:cNvPr id="6" name="TextBox 5">
            <a:extLst>
              <a:ext uri="{FF2B5EF4-FFF2-40B4-BE49-F238E27FC236}">
                <a16:creationId xmlns:a16="http://schemas.microsoft.com/office/drawing/2014/main" id="{3D6AED78-8449-4EE1-A656-7261D3C9B549}"/>
              </a:ext>
            </a:extLst>
          </p:cNvPr>
          <p:cNvSpPr txBox="1"/>
          <p:nvPr/>
        </p:nvSpPr>
        <p:spPr>
          <a:xfrm>
            <a:off x="365588" y="5359451"/>
            <a:ext cx="2162186" cy="461665"/>
          </a:xfrm>
          <a:prstGeom prst="rect">
            <a:avLst/>
          </a:prstGeom>
          <a:noFill/>
        </p:spPr>
        <p:txBody>
          <a:bodyPr wrap="square" rtlCol="0">
            <a:spAutoFit/>
          </a:bodyPr>
          <a:lstStyle/>
          <a:p>
            <a:pPr algn="ctr"/>
            <a:r>
              <a:rPr lang="en-US" sz="2400" dirty="0"/>
              <a:t>Industry</a:t>
            </a:r>
          </a:p>
        </p:txBody>
      </p:sp>
      <p:sp>
        <p:nvSpPr>
          <p:cNvPr id="15" name="TextBox 14">
            <a:extLst>
              <a:ext uri="{FF2B5EF4-FFF2-40B4-BE49-F238E27FC236}">
                <a16:creationId xmlns:a16="http://schemas.microsoft.com/office/drawing/2014/main" id="{6F962304-1078-4832-9967-69A0E1655F25}"/>
              </a:ext>
            </a:extLst>
          </p:cNvPr>
          <p:cNvSpPr txBox="1"/>
          <p:nvPr/>
        </p:nvSpPr>
        <p:spPr>
          <a:xfrm>
            <a:off x="6844802" y="5033407"/>
            <a:ext cx="2162186" cy="830997"/>
          </a:xfrm>
          <a:prstGeom prst="rect">
            <a:avLst/>
          </a:prstGeom>
          <a:noFill/>
        </p:spPr>
        <p:txBody>
          <a:bodyPr wrap="square" rtlCol="0">
            <a:spAutoFit/>
          </a:bodyPr>
          <a:lstStyle/>
          <a:p>
            <a:pPr algn="ctr"/>
            <a:r>
              <a:rPr lang="en-US" sz="2400" dirty="0"/>
              <a:t>Other Federal</a:t>
            </a:r>
          </a:p>
          <a:p>
            <a:pPr algn="ctr"/>
            <a:r>
              <a:rPr lang="en-US" sz="2400" dirty="0"/>
              <a:t>Sponsors</a:t>
            </a:r>
          </a:p>
        </p:txBody>
      </p:sp>
      <p:sp>
        <p:nvSpPr>
          <p:cNvPr id="7" name="Arrow: Right 6">
            <a:extLst>
              <a:ext uri="{FF2B5EF4-FFF2-40B4-BE49-F238E27FC236}">
                <a16:creationId xmlns:a16="http://schemas.microsoft.com/office/drawing/2014/main" id="{5C6E5CBA-1D71-4D3C-93A1-93DDA1AE7294}"/>
              </a:ext>
            </a:extLst>
          </p:cNvPr>
          <p:cNvSpPr/>
          <p:nvPr/>
        </p:nvSpPr>
        <p:spPr>
          <a:xfrm rot="19872358">
            <a:off x="5610555" y="5028084"/>
            <a:ext cx="733677" cy="338637"/>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9179F0D-38A6-4976-9CF6-089EC51643BF}"/>
              </a:ext>
            </a:extLst>
          </p:cNvPr>
          <p:cNvSpPr/>
          <p:nvPr/>
        </p:nvSpPr>
        <p:spPr>
          <a:xfrm rot="12281128">
            <a:off x="2691724" y="5113914"/>
            <a:ext cx="733677" cy="338637"/>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BDDAB61-00B9-4493-81EE-63BBCF062F6E}"/>
              </a:ext>
            </a:extLst>
          </p:cNvPr>
          <p:cNvSpPr txBox="1"/>
          <p:nvPr/>
        </p:nvSpPr>
        <p:spPr>
          <a:xfrm>
            <a:off x="2152357" y="5413846"/>
            <a:ext cx="1941341" cy="646331"/>
          </a:xfrm>
          <a:prstGeom prst="rect">
            <a:avLst/>
          </a:prstGeom>
          <a:noFill/>
        </p:spPr>
        <p:txBody>
          <a:bodyPr wrap="square" rtlCol="0">
            <a:spAutoFit/>
          </a:bodyPr>
          <a:lstStyle/>
          <a:p>
            <a:pPr algn="ctr"/>
            <a:r>
              <a:rPr lang="en-US" dirty="0"/>
              <a:t>Education</a:t>
            </a:r>
          </a:p>
          <a:p>
            <a:r>
              <a:rPr lang="en-US" dirty="0"/>
              <a:t>Reducing Barriers</a:t>
            </a:r>
          </a:p>
        </p:txBody>
      </p:sp>
      <p:sp>
        <p:nvSpPr>
          <p:cNvPr id="11" name="Rectangle 10">
            <a:extLst>
              <a:ext uri="{FF2B5EF4-FFF2-40B4-BE49-F238E27FC236}">
                <a16:creationId xmlns:a16="http://schemas.microsoft.com/office/drawing/2014/main" id="{3377724F-335C-4A2F-856D-17C8B02A5E25}"/>
              </a:ext>
            </a:extLst>
          </p:cNvPr>
          <p:cNvSpPr/>
          <p:nvPr/>
        </p:nvSpPr>
        <p:spPr>
          <a:xfrm>
            <a:off x="3170494" y="3159530"/>
            <a:ext cx="2803011" cy="8191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Coordination    Recruitment</a:t>
            </a:r>
          </a:p>
          <a:p>
            <a:r>
              <a:rPr lang="en-US" dirty="0">
                <a:solidFill>
                  <a:schemeClr val="tx1"/>
                </a:solidFill>
              </a:rPr>
              <a:t>Clinical insight  Quality    </a:t>
            </a:r>
          </a:p>
        </p:txBody>
      </p:sp>
      <p:sp>
        <p:nvSpPr>
          <p:cNvPr id="25" name="TextBox 24">
            <a:extLst>
              <a:ext uri="{FF2B5EF4-FFF2-40B4-BE49-F238E27FC236}">
                <a16:creationId xmlns:a16="http://schemas.microsoft.com/office/drawing/2014/main" id="{F0F368C3-BD17-4E94-B5CB-438284B42399}"/>
              </a:ext>
            </a:extLst>
          </p:cNvPr>
          <p:cNvSpPr txBox="1"/>
          <p:nvPr/>
        </p:nvSpPr>
        <p:spPr>
          <a:xfrm>
            <a:off x="5382702" y="5355928"/>
            <a:ext cx="1941341" cy="646331"/>
          </a:xfrm>
          <a:prstGeom prst="rect">
            <a:avLst/>
          </a:prstGeom>
          <a:noFill/>
        </p:spPr>
        <p:txBody>
          <a:bodyPr wrap="square" rtlCol="0">
            <a:spAutoFit/>
          </a:bodyPr>
          <a:lstStyle/>
          <a:p>
            <a:pPr algn="ctr"/>
            <a:r>
              <a:rPr lang="en-US" dirty="0"/>
              <a:t>Education</a:t>
            </a:r>
          </a:p>
          <a:p>
            <a:r>
              <a:rPr lang="en-US" dirty="0"/>
              <a:t>Reducing Barriers</a:t>
            </a:r>
          </a:p>
        </p:txBody>
      </p:sp>
    </p:spTree>
    <p:extLst>
      <p:ext uri="{BB962C8B-B14F-4D97-AF65-F5344CB8AC3E}">
        <p14:creationId xmlns:p14="http://schemas.microsoft.com/office/powerpoint/2010/main" val="84289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2890-27BC-492A-B483-7356FA520A5B}"/>
              </a:ext>
            </a:extLst>
          </p:cNvPr>
          <p:cNvSpPr>
            <a:spLocks noGrp="1"/>
          </p:cNvSpPr>
          <p:nvPr>
            <p:ph type="title"/>
          </p:nvPr>
        </p:nvSpPr>
        <p:spPr/>
        <p:txBody>
          <a:bodyPr/>
          <a:lstStyle/>
          <a:p>
            <a:r>
              <a:rPr lang="en-US" dirty="0"/>
              <a:t>VACCINE TRIALS</a:t>
            </a:r>
          </a:p>
        </p:txBody>
      </p:sp>
      <p:sp>
        <p:nvSpPr>
          <p:cNvPr id="3" name="Content Placeholder 2">
            <a:extLst>
              <a:ext uri="{FF2B5EF4-FFF2-40B4-BE49-F238E27FC236}">
                <a16:creationId xmlns:a16="http://schemas.microsoft.com/office/drawing/2014/main" id="{C3E6662B-393B-44D3-AD88-F403F2406B4C}"/>
              </a:ext>
            </a:extLst>
          </p:cNvPr>
          <p:cNvSpPr>
            <a:spLocks noGrp="1"/>
          </p:cNvSpPr>
          <p:nvPr>
            <p:ph idx="1"/>
          </p:nvPr>
        </p:nvSpPr>
        <p:spPr/>
        <p:txBody>
          <a:bodyPr>
            <a:normAutofit/>
          </a:bodyPr>
          <a:lstStyle/>
          <a:p>
            <a:r>
              <a:rPr lang="en-US" dirty="0"/>
              <a:t>4 OWS Trials + 1 industry</a:t>
            </a:r>
          </a:p>
          <a:p>
            <a:pPr lvl="1"/>
            <a:r>
              <a:rPr lang="en-US" dirty="0" err="1"/>
              <a:t>Moderna</a:t>
            </a:r>
            <a:r>
              <a:rPr lang="en-US" dirty="0"/>
              <a:t> / COVE – 1 site recruiting</a:t>
            </a:r>
          </a:p>
          <a:p>
            <a:pPr lvl="1"/>
            <a:r>
              <a:rPr lang="en-US" dirty="0"/>
              <a:t>AstraZeneca – 1 site recruitment soon </a:t>
            </a:r>
          </a:p>
          <a:p>
            <a:pPr lvl="1"/>
            <a:r>
              <a:rPr lang="en-US" dirty="0"/>
              <a:t>Janssen/ENSEMBLE – </a:t>
            </a:r>
            <a:r>
              <a:rPr lang="en-US" dirty="0">
                <a:solidFill>
                  <a:srgbClr val="FF0000"/>
                </a:solidFill>
              </a:rPr>
              <a:t>17 sites – recruitment starting 10/19</a:t>
            </a:r>
          </a:p>
          <a:p>
            <a:pPr lvl="1"/>
            <a:r>
              <a:rPr lang="en-US" dirty="0" err="1"/>
              <a:t>Novavax</a:t>
            </a:r>
            <a:r>
              <a:rPr lang="en-US" dirty="0"/>
              <a:t> – 2 sites selected </a:t>
            </a:r>
          </a:p>
          <a:p>
            <a:pPr lvl="1"/>
            <a:r>
              <a:rPr lang="en-US" dirty="0"/>
              <a:t>Pfizer – 1 site, recruitment period done</a:t>
            </a:r>
          </a:p>
          <a:p>
            <a:pPr lvl="1"/>
            <a:endParaRPr lang="en-US" dirty="0"/>
          </a:p>
          <a:p>
            <a:r>
              <a:rPr lang="en-US" dirty="0"/>
              <a:t>Frequent coordination with OWS, NIAID, IQVIA (contract research organization), Coronavirus Prevention Network</a:t>
            </a:r>
          </a:p>
        </p:txBody>
      </p:sp>
    </p:spTree>
    <p:extLst>
      <p:ext uri="{BB962C8B-B14F-4D97-AF65-F5344CB8AC3E}">
        <p14:creationId xmlns:p14="http://schemas.microsoft.com/office/powerpoint/2010/main" val="182789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12BF-CFDA-4904-8415-6A05229703A0}"/>
              </a:ext>
            </a:extLst>
          </p:cNvPr>
          <p:cNvSpPr>
            <a:spLocks noGrp="1"/>
          </p:cNvSpPr>
          <p:nvPr>
            <p:ph type="title"/>
          </p:nvPr>
        </p:nvSpPr>
        <p:spPr/>
        <p:txBody>
          <a:bodyPr/>
          <a:lstStyle/>
          <a:p>
            <a:r>
              <a:rPr lang="en-US" dirty="0"/>
              <a:t>ENSEMBLE (Janssen) VACCINE TRIAL</a:t>
            </a:r>
          </a:p>
        </p:txBody>
      </p:sp>
      <p:graphicFrame>
        <p:nvGraphicFramePr>
          <p:cNvPr id="4" name="Diagram 3">
            <a:extLst>
              <a:ext uri="{FF2B5EF4-FFF2-40B4-BE49-F238E27FC236}">
                <a16:creationId xmlns:a16="http://schemas.microsoft.com/office/drawing/2014/main" id="{5C3A0AA5-D67D-424D-BE6E-8AAAED90CCBF}"/>
              </a:ext>
            </a:extLst>
          </p:cNvPr>
          <p:cNvGraphicFramePr/>
          <p:nvPr/>
        </p:nvGraphicFramePr>
        <p:xfrm>
          <a:off x="1059305" y="1048579"/>
          <a:ext cx="7162800" cy="2455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0FAC06E-B051-47E6-A42A-9FEDC8D1498B}"/>
              </a:ext>
            </a:extLst>
          </p:cNvPr>
          <p:cNvSpPr txBox="1"/>
          <p:nvPr/>
        </p:nvSpPr>
        <p:spPr>
          <a:xfrm>
            <a:off x="975610" y="5830304"/>
            <a:ext cx="5129131" cy="461665"/>
          </a:xfrm>
          <a:prstGeom prst="rect">
            <a:avLst/>
          </a:prstGeom>
          <a:noFill/>
        </p:spPr>
        <p:txBody>
          <a:bodyPr wrap="square" rtlCol="0">
            <a:spAutoFit/>
          </a:bodyPr>
          <a:lstStyle/>
          <a:p>
            <a:pPr algn="ctr"/>
            <a:r>
              <a:rPr lang="en-US" sz="2400" b="1" dirty="0">
                <a:solidFill>
                  <a:srgbClr val="FF0000"/>
                </a:solidFill>
              </a:rPr>
              <a:t>~ 100 steps involved: In Progress</a:t>
            </a:r>
          </a:p>
        </p:txBody>
      </p:sp>
      <p:sp>
        <p:nvSpPr>
          <p:cNvPr id="3" name="TextBox 2">
            <a:extLst>
              <a:ext uri="{FF2B5EF4-FFF2-40B4-BE49-F238E27FC236}">
                <a16:creationId xmlns:a16="http://schemas.microsoft.com/office/drawing/2014/main" id="{0BABC6DF-F5DD-4111-A211-2C310B3426BA}"/>
              </a:ext>
            </a:extLst>
          </p:cNvPr>
          <p:cNvSpPr txBox="1"/>
          <p:nvPr/>
        </p:nvSpPr>
        <p:spPr>
          <a:xfrm>
            <a:off x="975610" y="3123830"/>
            <a:ext cx="263826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Agreements</a:t>
            </a:r>
          </a:p>
          <a:p>
            <a:pPr marL="285750" indent="-285750">
              <a:buFont typeface="Arial" panose="020B0604020202020204" pitchFamily="34" charset="0"/>
              <a:buChar char="•"/>
            </a:pPr>
            <a:r>
              <a:rPr lang="en-US" dirty="0"/>
              <a:t>Staffing</a:t>
            </a:r>
          </a:p>
          <a:p>
            <a:pPr marL="285750" indent="-285750">
              <a:buFont typeface="Arial" panose="020B0604020202020204" pitchFamily="34" charset="0"/>
              <a:buChar char="•"/>
            </a:pPr>
            <a:r>
              <a:rPr lang="en-US" dirty="0"/>
              <a:t>Regulatory/safety approvals</a:t>
            </a:r>
          </a:p>
          <a:p>
            <a:pPr marL="285750" indent="-285750">
              <a:buFont typeface="Arial" panose="020B0604020202020204" pitchFamily="34" charset="0"/>
              <a:buChar char="•"/>
            </a:pPr>
            <a:r>
              <a:rPr lang="en-US" dirty="0"/>
              <a:t>Pharmacy</a:t>
            </a:r>
          </a:p>
          <a:p>
            <a:pPr marL="285750" indent="-285750">
              <a:buFont typeface="Arial" panose="020B0604020202020204" pitchFamily="34" charset="0"/>
              <a:buChar char="•"/>
            </a:pPr>
            <a:r>
              <a:rPr lang="en-US" dirty="0"/>
              <a:t>Labs</a:t>
            </a:r>
          </a:p>
          <a:p>
            <a:pPr marL="285750" indent="-285750">
              <a:buFont typeface="Arial" panose="020B0604020202020204" pitchFamily="34" charset="0"/>
              <a:buChar char="•"/>
            </a:pPr>
            <a:r>
              <a:rPr lang="en-US" dirty="0"/>
              <a:t>Space</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559C926B-910C-423F-887E-073D406426E9}"/>
              </a:ext>
            </a:extLst>
          </p:cNvPr>
          <p:cNvSpPr txBox="1"/>
          <p:nvPr/>
        </p:nvSpPr>
        <p:spPr>
          <a:xfrm>
            <a:off x="3466472" y="3126329"/>
            <a:ext cx="263826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In-person 2-day visit</a:t>
            </a:r>
          </a:p>
          <a:p>
            <a:pPr marL="285750" indent="-285750">
              <a:buFont typeface="Arial" panose="020B0604020202020204" pitchFamily="34" charset="0"/>
              <a:buChar char="•"/>
            </a:pPr>
            <a:r>
              <a:rPr lang="en-US" dirty="0"/>
              <a:t>Training required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91851F06-8782-4FC0-8439-4D24C01AE5B0}"/>
              </a:ext>
            </a:extLst>
          </p:cNvPr>
          <p:cNvSpPr txBox="1"/>
          <p:nvPr/>
        </p:nvSpPr>
        <p:spPr>
          <a:xfrm>
            <a:off x="6107236" y="3173799"/>
            <a:ext cx="2638269"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Details forthcoming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Right Brace 7">
            <a:extLst>
              <a:ext uri="{FF2B5EF4-FFF2-40B4-BE49-F238E27FC236}">
                <a16:creationId xmlns:a16="http://schemas.microsoft.com/office/drawing/2014/main" id="{88608796-E27D-4B07-877E-37CFA627F990}"/>
              </a:ext>
            </a:extLst>
          </p:cNvPr>
          <p:cNvSpPr/>
          <p:nvPr/>
        </p:nvSpPr>
        <p:spPr>
          <a:xfrm rot="5400000">
            <a:off x="3147830" y="3207381"/>
            <a:ext cx="784688" cy="4527030"/>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C8CDF2B-C520-4660-BEA6-B04ADD6293CE}"/>
              </a:ext>
            </a:extLst>
          </p:cNvPr>
          <p:cNvSpPr txBox="1"/>
          <p:nvPr/>
        </p:nvSpPr>
        <p:spPr>
          <a:xfrm>
            <a:off x="6364574" y="4895645"/>
            <a:ext cx="2779426" cy="1200329"/>
          </a:xfrm>
          <a:prstGeom prst="rect">
            <a:avLst/>
          </a:prstGeom>
          <a:noFill/>
        </p:spPr>
        <p:txBody>
          <a:bodyPr wrap="square" rtlCol="0">
            <a:spAutoFit/>
          </a:bodyPr>
          <a:lstStyle/>
          <a:p>
            <a:r>
              <a:rPr lang="en-US" sz="2400" b="1" dirty="0">
                <a:solidFill>
                  <a:srgbClr val="FF0000"/>
                </a:solidFill>
              </a:rPr>
              <a:t>Target to begin enrollment:  </a:t>
            </a:r>
          </a:p>
          <a:p>
            <a:r>
              <a:rPr lang="en-US" sz="2400" b="1" dirty="0">
                <a:solidFill>
                  <a:srgbClr val="FF0000"/>
                </a:solidFill>
              </a:rPr>
              <a:t>As soon as Oct 15</a:t>
            </a:r>
          </a:p>
        </p:txBody>
      </p:sp>
      <p:sp>
        <p:nvSpPr>
          <p:cNvPr id="10" name="Arrow: Down 9">
            <a:extLst>
              <a:ext uri="{FF2B5EF4-FFF2-40B4-BE49-F238E27FC236}">
                <a16:creationId xmlns:a16="http://schemas.microsoft.com/office/drawing/2014/main" id="{EAC5CE67-2A47-4406-8684-A64C56E0B465}"/>
              </a:ext>
            </a:extLst>
          </p:cNvPr>
          <p:cNvSpPr/>
          <p:nvPr/>
        </p:nvSpPr>
        <p:spPr>
          <a:xfrm>
            <a:off x="7000407" y="3773963"/>
            <a:ext cx="689547" cy="8430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16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4274-4ADE-4DAD-97DD-F2F2F20B1875}"/>
              </a:ext>
            </a:extLst>
          </p:cNvPr>
          <p:cNvSpPr>
            <a:spLocks noGrp="1"/>
          </p:cNvSpPr>
          <p:nvPr>
            <p:ph type="title"/>
          </p:nvPr>
        </p:nvSpPr>
        <p:spPr/>
        <p:txBody>
          <a:bodyPr>
            <a:normAutofit fontScale="90000"/>
          </a:bodyPr>
          <a:lstStyle/>
          <a:p>
            <a:pPr algn="ctr"/>
            <a:r>
              <a:rPr lang="en-US" dirty="0"/>
              <a:t>VA COVID-19 RESEARCH REGISTRY https://www.va.gov/coronavirus-research</a:t>
            </a:r>
          </a:p>
        </p:txBody>
      </p:sp>
      <p:pic>
        <p:nvPicPr>
          <p:cNvPr id="5" name="Picture 4">
            <a:extLst>
              <a:ext uri="{FF2B5EF4-FFF2-40B4-BE49-F238E27FC236}">
                <a16:creationId xmlns:a16="http://schemas.microsoft.com/office/drawing/2014/main" id="{6C10CC7F-25C9-48BD-8DBC-E9FF3601F14E}"/>
              </a:ext>
            </a:extLst>
          </p:cNvPr>
          <p:cNvPicPr>
            <a:picLocks noChangeAspect="1"/>
          </p:cNvPicPr>
          <p:nvPr/>
        </p:nvPicPr>
        <p:blipFill rotWithShape="1">
          <a:blip r:embed="rId2"/>
          <a:srcRect l="8770" t="13464" r="31475" b="6699"/>
          <a:stretch/>
        </p:blipFill>
        <p:spPr>
          <a:xfrm>
            <a:off x="984941" y="1259174"/>
            <a:ext cx="7379569" cy="4856814"/>
          </a:xfrm>
          <a:prstGeom prst="rect">
            <a:avLst/>
          </a:prstGeom>
        </p:spPr>
      </p:pic>
      <p:sp>
        <p:nvSpPr>
          <p:cNvPr id="3" name="TextBox 2">
            <a:extLst>
              <a:ext uri="{FF2B5EF4-FFF2-40B4-BE49-F238E27FC236}">
                <a16:creationId xmlns:a16="http://schemas.microsoft.com/office/drawing/2014/main" id="{BE49D497-7398-4A1A-9722-2CD914AED0A3}"/>
              </a:ext>
            </a:extLst>
          </p:cNvPr>
          <p:cNvSpPr txBox="1"/>
          <p:nvPr/>
        </p:nvSpPr>
        <p:spPr>
          <a:xfrm>
            <a:off x="457200" y="2612896"/>
            <a:ext cx="1319135" cy="2308324"/>
          </a:xfrm>
          <a:prstGeom prst="rect">
            <a:avLst/>
          </a:prstGeom>
          <a:noFill/>
        </p:spPr>
        <p:txBody>
          <a:bodyPr wrap="square" rtlCol="0">
            <a:spAutoFit/>
          </a:bodyPr>
          <a:lstStyle/>
          <a:p>
            <a:r>
              <a:rPr lang="en-US" sz="2400" b="1" dirty="0">
                <a:solidFill>
                  <a:srgbClr val="FF0000"/>
                </a:solidFill>
              </a:rPr>
              <a:t>Please invite people to visit the website</a:t>
            </a:r>
          </a:p>
        </p:txBody>
      </p:sp>
      <p:sp>
        <p:nvSpPr>
          <p:cNvPr id="4" name="Star: 5 Points 3">
            <a:extLst>
              <a:ext uri="{FF2B5EF4-FFF2-40B4-BE49-F238E27FC236}">
                <a16:creationId xmlns:a16="http://schemas.microsoft.com/office/drawing/2014/main" id="{CC117293-54CF-40D1-ADAD-A3444F3F398B}"/>
              </a:ext>
            </a:extLst>
          </p:cNvPr>
          <p:cNvSpPr/>
          <p:nvPr/>
        </p:nvSpPr>
        <p:spPr>
          <a:xfrm>
            <a:off x="54009" y="2612896"/>
            <a:ext cx="403191" cy="43010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80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397A-6048-4A8B-AD45-38E7005B78F7}"/>
              </a:ext>
            </a:extLst>
          </p:cNvPr>
          <p:cNvSpPr>
            <a:spLocks noGrp="1"/>
          </p:cNvSpPr>
          <p:nvPr>
            <p:ph type="title"/>
          </p:nvPr>
        </p:nvSpPr>
        <p:spPr/>
        <p:txBody>
          <a:bodyPr/>
          <a:lstStyle/>
          <a:p>
            <a:r>
              <a:rPr lang="en-US" dirty="0"/>
              <a:t>Diversity and Inclusion Subcommittee – Oct 5 Kick Off</a:t>
            </a:r>
          </a:p>
        </p:txBody>
      </p:sp>
      <p:sp>
        <p:nvSpPr>
          <p:cNvPr id="3" name="Content Placeholder 2">
            <a:extLst>
              <a:ext uri="{FF2B5EF4-FFF2-40B4-BE49-F238E27FC236}">
                <a16:creationId xmlns:a16="http://schemas.microsoft.com/office/drawing/2014/main" id="{83518729-EDD5-4798-BF2F-85ECDB7891FE}"/>
              </a:ext>
            </a:extLst>
          </p:cNvPr>
          <p:cNvSpPr>
            <a:spLocks noGrp="1"/>
          </p:cNvSpPr>
          <p:nvPr>
            <p:ph idx="1"/>
          </p:nvPr>
        </p:nvSpPr>
        <p:spPr>
          <a:xfrm>
            <a:off x="457200" y="1259174"/>
            <a:ext cx="8229600" cy="4871803"/>
          </a:xfrm>
        </p:spPr>
        <p:txBody>
          <a:bodyPr>
            <a:normAutofit/>
          </a:bodyPr>
          <a:lstStyle/>
          <a:p>
            <a:r>
              <a:rPr lang="en-US" dirty="0"/>
              <a:t>A major priority is to ensure sufficient representation from minority groups, specifically Black and Hispanic individuals. </a:t>
            </a:r>
          </a:p>
          <a:p>
            <a:pPr lvl="1"/>
            <a:r>
              <a:rPr lang="en-US" dirty="0"/>
              <a:t>Black and Hispanic populations are among the hardest hit from the COVID-19 pandemic</a:t>
            </a:r>
          </a:p>
          <a:p>
            <a:pPr lvl="1"/>
            <a:r>
              <a:rPr lang="en-US" dirty="0"/>
              <a:t>Vaccines and treatments should be effective for the communities that need it most. </a:t>
            </a:r>
          </a:p>
          <a:p>
            <a:r>
              <a:rPr lang="en-US" dirty="0"/>
              <a:t>Advisory subcommittee to National Research Advisory Council to help guide strategies</a:t>
            </a:r>
          </a:p>
          <a:p>
            <a:r>
              <a:rPr lang="en-US" dirty="0"/>
              <a:t>VADM Jerome M. Adams, M.D., M.P.H. – U.S. Surgeon General to provide opening comments</a:t>
            </a:r>
          </a:p>
          <a:p>
            <a:r>
              <a:rPr lang="en-US" dirty="0">
                <a:solidFill>
                  <a:srgbClr val="FF0000"/>
                </a:solidFill>
              </a:rPr>
              <a:t>VHA Partners can help with raising awareness among patients, staff &amp; clinicians of this need</a:t>
            </a:r>
          </a:p>
          <a:p>
            <a:endParaRPr lang="en-US" dirty="0"/>
          </a:p>
          <a:p>
            <a:endParaRPr lang="en-US" dirty="0"/>
          </a:p>
        </p:txBody>
      </p:sp>
    </p:spTree>
    <p:extLst>
      <p:ext uri="{BB962C8B-B14F-4D97-AF65-F5344CB8AC3E}">
        <p14:creationId xmlns:p14="http://schemas.microsoft.com/office/powerpoint/2010/main" val="197810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F5B55-41A9-490B-93F0-FAEFF00F7A41}"/>
              </a:ext>
            </a:extLst>
          </p:cNvPr>
          <p:cNvSpPr>
            <a:spLocks noGrp="1"/>
          </p:cNvSpPr>
          <p:nvPr>
            <p:ph type="title"/>
          </p:nvPr>
        </p:nvSpPr>
        <p:spPr/>
        <p:txBody>
          <a:bodyPr/>
          <a:lstStyle/>
          <a:p>
            <a:pPr algn="ctr"/>
            <a:r>
              <a:rPr lang="en-US" dirty="0">
                <a:solidFill>
                  <a:schemeClr val="tx1"/>
                </a:solidFill>
                <a:latin typeface="+mn-lt"/>
              </a:rPr>
              <a:t>Vicky Davey, PHD MPH</a:t>
            </a:r>
          </a:p>
        </p:txBody>
      </p:sp>
      <p:sp>
        <p:nvSpPr>
          <p:cNvPr id="5" name="Text Placeholder 4">
            <a:extLst>
              <a:ext uri="{FF2B5EF4-FFF2-40B4-BE49-F238E27FC236}">
                <a16:creationId xmlns:a16="http://schemas.microsoft.com/office/drawing/2014/main" id="{77C7EEC0-210E-4E07-8B03-D4DF9B4FF646}"/>
              </a:ext>
            </a:extLst>
          </p:cNvPr>
          <p:cNvSpPr>
            <a:spLocks noGrp="1"/>
          </p:cNvSpPr>
          <p:nvPr>
            <p:ph type="body" idx="1"/>
          </p:nvPr>
        </p:nvSpPr>
        <p:spPr/>
        <p:txBody>
          <a:bodyPr>
            <a:normAutofit fontScale="92500" lnSpcReduction="20000"/>
          </a:bodyPr>
          <a:lstStyle/>
          <a:p>
            <a:pPr algn="ctr"/>
            <a:r>
              <a:rPr lang="en-US" sz="4000" b="1" dirty="0">
                <a:solidFill>
                  <a:schemeClr val="tx1"/>
                </a:solidFill>
              </a:rPr>
              <a:t>ACCELERATING COVID-19 THERAPEUTIC INTERVENTIONS AND VACCINES (ACTIV) </a:t>
            </a:r>
          </a:p>
        </p:txBody>
      </p:sp>
    </p:spTree>
    <p:extLst>
      <p:ext uri="{BB962C8B-B14F-4D97-AF65-F5344CB8AC3E}">
        <p14:creationId xmlns:p14="http://schemas.microsoft.com/office/powerpoint/2010/main" val="417380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65CFD2-6A63-4E48-9BFB-F29F897EE6E5}"/>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1AC7C9A9-37C8-479B-880E-FF1E2AA95AC3}"/>
              </a:ext>
            </a:extLst>
          </p:cNvPr>
          <p:cNvSpPr>
            <a:spLocks noGrp="1"/>
          </p:cNvSpPr>
          <p:nvPr>
            <p:ph type="body" idx="1"/>
          </p:nvPr>
        </p:nvSpPr>
        <p:spPr>
          <a:xfrm>
            <a:off x="722313" y="1783831"/>
            <a:ext cx="7772400" cy="3492708"/>
          </a:xfrm>
        </p:spPr>
        <p:txBody>
          <a:bodyPr>
            <a:normAutofit fontScale="47500" lnSpcReduction="20000"/>
          </a:bodyPr>
          <a:lstStyle/>
          <a:p>
            <a:pPr algn="ctr"/>
            <a:r>
              <a:rPr lang="en-US" sz="7600" b="1" dirty="0">
                <a:solidFill>
                  <a:schemeClr val="tx1"/>
                </a:solidFill>
              </a:rPr>
              <a:t>OPENING COMMENTS FROM </a:t>
            </a:r>
          </a:p>
          <a:p>
            <a:pPr algn="ctr"/>
            <a:r>
              <a:rPr lang="en-US" sz="7600" b="1" dirty="0">
                <a:solidFill>
                  <a:schemeClr val="tx1"/>
                </a:solidFill>
              </a:rPr>
              <a:t>DR. CAROLYN CLANCY </a:t>
            </a:r>
          </a:p>
          <a:p>
            <a:pPr algn="ctr"/>
            <a:r>
              <a:rPr lang="en-US" sz="7600" b="1" dirty="0">
                <a:solidFill>
                  <a:schemeClr val="tx1"/>
                </a:solidFill>
              </a:rPr>
              <a:t>ASSISTANT UNDERSECRETARY FOR HEALTH </a:t>
            </a:r>
          </a:p>
          <a:p>
            <a:pPr algn="ctr"/>
            <a:r>
              <a:rPr lang="en-US" sz="7600" b="1" dirty="0">
                <a:solidFill>
                  <a:schemeClr val="tx1"/>
                </a:solidFill>
              </a:rPr>
              <a:t>DISCOVERY, EDUCATION AND AFFILIATE NETWORKS (DEAN)</a:t>
            </a:r>
          </a:p>
          <a:p>
            <a:pPr algn="ctr"/>
            <a:endParaRPr lang="en-US" sz="4000" b="1" dirty="0">
              <a:solidFill>
                <a:schemeClr val="tx1"/>
              </a:solidFill>
            </a:endParaRPr>
          </a:p>
        </p:txBody>
      </p:sp>
    </p:spTree>
    <p:extLst>
      <p:ext uri="{BB962C8B-B14F-4D97-AF65-F5344CB8AC3E}">
        <p14:creationId xmlns:p14="http://schemas.microsoft.com/office/powerpoint/2010/main" val="109920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2890-27BC-492A-B483-7356FA520A5B}"/>
              </a:ext>
            </a:extLst>
          </p:cNvPr>
          <p:cNvSpPr>
            <a:spLocks noGrp="1"/>
          </p:cNvSpPr>
          <p:nvPr>
            <p:ph type="title"/>
          </p:nvPr>
        </p:nvSpPr>
        <p:spPr/>
        <p:txBody>
          <a:bodyPr>
            <a:normAutofit fontScale="90000"/>
          </a:bodyPr>
          <a:lstStyle/>
          <a:p>
            <a:r>
              <a:rPr lang="en-US" dirty="0"/>
              <a:t>Background: </a:t>
            </a:r>
            <a:r>
              <a:rPr lang="en-US" i="1" dirty="0"/>
              <a:t>Accelerating COVID-19 Therapeutic Interventions and Vaccines </a:t>
            </a:r>
            <a:r>
              <a:rPr lang="en-US" dirty="0"/>
              <a:t>(ACTIV)</a:t>
            </a:r>
          </a:p>
        </p:txBody>
      </p:sp>
      <p:sp>
        <p:nvSpPr>
          <p:cNvPr id="5" name="Content Placeholder 4">
            <a:extLst>
              <a:ext uri="{FF2B5EF4-FFF2-40B4-BE49-F238E27FC236}">
                <a16:creationId xmlns:a16="http://schemas.microsoft.com/office/drawing/2014/main" id="{46645019-FD04-4A77-8409-4B09A606F472}"/>
              </a:ext>
            </a:extLst>
          </p:cNvPr>
          <p:cNvSpPr>
            <a:spLocks noGrp="1"/>
          </p:cNvSpPr>
          <p:nvPr>
            <p:ph idx="1"/>
          </p:nvPr>
        </p:nvSpPr>
        <p:spPr>
          <a:xfrm>
            <a:off x="457200" y="1237129"/>
            <a:ext cx="8229600" cy="5082989"/>
          </a:xfrm>
        </p:spPr>
        <p:txBody>
          <a:bodyPr>
            <a:normAutofit fontScale="92500"/>
          </a:bodyPr>
          <a:lstStyle/>
          <a:p>
            <a:r>
              <a:rPr lang="en-US" dirty="0"/>
              <a:t>In a national assessment of trial networks by the USG, VA was defined early as a ‘tier one’ network for COVID-19 clinical trials</a:t>
            </a:r>
          </a:p>
          <a:p>
            <a:pPr lvl="1"/>
            <a:r>
              <a:rPr lang="en-US" dirty="0"/>
              <a:t>Veteran patient population—at risk</a:t>
            </a:r>
          </a:p>
          <a:p>
            <a:pPr lvl="1"/>
            <a:r>
              <a:rPr lang="en-US" dirty="0"/>
              <a:t>Research capability and experience</a:t>
            </a:r>
          </a:p>
          <a:p>
            <a:r>
              <a:rPr lang="en-US" dirty="0"/>
              <a:t>Under Operation Warp Speed, ACTIV is a U.S. government-led initiative on </a:t>
            </a:r>
            <a:r>
              <a:rPr lang="en-US" b="1" dirty="0"/>
              <a:t>therapeutics</a:t>
            </a:r>
            <a:r>
              <a:rPr lang="en-US" dirty="0"/>
              <a:t> for COVID-19</a:t>
            </a:r>
          </a:p>
          <a:p>
            <a:r>
              <a:rPr lang="en-US" dirty="0"/>
              <a:t>Studies are international partnerships between governments, academia, private sector</a:t>
            </a:r>
          </a:p>
          <a:p>
            <a:pPr lvl="1"/>
            <a:r>
              <a:rPr lang="en-US" i="1" dirty="0"/>
              <a:t>OWS therapeutics </a:t>
            </a:r>
            <a:r>
              <a:rPr lang="en-US" dirty="0"/>
              <a:t>efforts led by Dr. Janet Woodcock, FDA, CDER</a:t>
            </a:r>
          </a:p>
          <a:p>
            <a:pPr lvl="1"/>
            <a:r>
              <a:rPr lang="en-US" i="1" dirty="0"/>
              <a:t>ACTIV studies </a:t>
            </a:r>
            <a:r>
              <a:rPr lang="en-US" dirty="0"/>
              <a:t>led by Dr. Francis Collins, NIH Director</a:t>
            </a:r>
          </a:p>
          <a:p>
            <a:r>
              <a:rPr lang="en-US" dirty="0"/>
              <a:t>Broadly representative, cross-disciplinary leadership teams choose study PIs and investigational agents</a:t>
            </a:r>
          </a:p>
          <a:p>
            <a:r>
              <a:rPr lang="en-US" dirty="0"/>
              <a:t>Pace is fast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3923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827E-CB75-46F9-BA32-497406CD6AEB}"/>
              </a:ext>
            </a:extLst>
          </p:cNvPr>
          <p:cNvSpPr>
            <a:spLocks noGrp="1"/>
          </p:cNvSpPr>
          <p:nvPr>
            <p:ph type="title"/>
          </p:nvPr>
        </p:nvSpPr>
        <p:spPr/>
        <p:txBody>
          <a:bodyPr/>
          <a:lstStyle/>
          <a:p>
            <a:r>
              <a:rPr lang="en-US" dirty="0"/>
              <a:t>ACTIV Studies are ‘Master’ or Adaptive Protocols</a:t>
            </a:r>
          </a:p>
        </p:txBody>
      </p:sp>
      <p:sp>
        <p:nvSpPr>
          <p:cNvPr id="3" name="Content Placeholder 2">
            <a:extLst>
              <a:ext uri="{FF2B5EF4-FFF2-40B4-BE49-F238E27FC236}">
                <a16:creationId xmlns:a16="http://schemas.microsoft.com/office/drawing/2014/main" id="{70080477-84DC-44DA-9EED-F75571C3873C}"/>
              </a:ext>
            </a:extLst>
          </p:cNvPr>
          <p:cNvSpPr>
            <a:spLocks noGrp="1"/>
          </p:cNvSpPr>
          <p:nvPr>
            <p:ph idx="1"/>
          </p:nvPr>
        </p:nvSpPr>
        <p:spPr>
          <a:xfrm>
            <a:off x="259977" y="1165462"/>
            <a:ext cx="8229600" cy="3379593"/>
          </a:xfrm>
        </p:spPr>
        <p:txBody>
          <a:bodyPr>
            <a:normAutofit/>
          </a:bodyPr>
          <a:lstStyle/>
          <a:p>
            <a:pPr>
              <a:buFont typeface="Arial" panose="020B0604020202020204" pitchFamily="34" charset="0"/>
              <a:buChar char="•"/>
            </a:pPr>
            <a:r>
              <a:rPr lang="en-US" sz="2200" dirty="0">
                <a:solidFill>
                  <a:prstClr val="black"/>
                </a:solidFill>
                <a:ea typeface="MS Mincho" panose="02020609040205080304" pitchFamily="49" charset="-128"/>
              </a:rPr>
              <a:t>Master or adaptive clinical trials designs allow investigational agents (in combination with standard-of-care) to be added and dropped during the same study</a:t>
            </a:r>
          </a:p>
          <a:p>
            <a:pPr lvl="1">
              <a:buFont typeface="Arial" panose="020B0604020202020204" pitchFamily="34" charset="0"/>
              <a:buChar char="•"/>
            </a:pPr>
            <a:r>
              <a:rPr lang="en-US" sz="1800" dirty="0">
                <a:solidFill>
                  <a:prstClr val="black"/>
                </a:solidFill>
                <a:ea typeface="MS Mincho" panose="02020609040205080304" pitchFamily="49" charset="-128"/>
              </a:rPr>
              <a:t>Efficient testing of new agents against control </a:t>
            </a:r>
          </a:p>
          <a:p>
            <a:pPr lvl="1">
              <a:buFont typeface="Arial" panose="020B0604020202020204" pitchFamily="34" charset="0"/>
              <a:buChar char="•"/>
            </a:pPr>
            <a:r>
              <a:rPr lang="en-US" sz="1800" dirty="0"/>
              <a:t>New agents may be added while earlier agents run in parallel or exit for safety concerns, lack of efficacy, or futility</a:t>
            </a:r>
          </a:p>
          <a:p>
            <a:pPr lvl="1">
              <a:buFont typeface="Arial" panose="020B0604020202020204" pitchFamily="34" charset="0"/>
              <a:buChar char="•"/>
            </a:pPr>
            <a:r>
              <a:rPr lang="en-US" sz="1800" dirty="0"/>
              <a:t>Standard of Care (SOC) may change over time based on changing evidence 	</a:t>
            </a:r>
          </a:p>
          <a:p>
            <a:pPr lvl="1">
              <a:buFont typeface="Arial" panose="020B0604020202020204" pitchFamily="34" charset="0"/>
              <a:buChar char="•"/>
            </a:pPr>
            <a:r>
              <a:rPr lang="en-US" sz="1800" dirty="0">
                <a:ea typeface="MS Mincho" panose="02020609040205080304" pitchFamily="49" charset="-128"/>
              </a:rPr>
              <a:t>When more than one agent is being tested concurrently participants can be randomly allocated across agents and placebo          lower odds of receiving placebo and efficient use of a placebo group</a:t>
            </a:r>
            <a:endParaRPr lang="en-US" sz="1800" dirty="0"/>
          </a:p>
        </p:txBody>
      </p:sp>
      <p:sp>
        <p:nvSpPr>
          <p:cNvPr id="4" name="Arrow: Right 3">
            <a:extLst>
              <a:ext uri="{FF2B5EF4-FFF2-40B4-BE49-F238E27FC236}">
                <a16:creationId xmlns:a16="http://schemas.microsoft.com/office/drawing/2014/main" id="{26D84FE3-4C2B-4371-B35A-3E1A8C5D612B}"/>
              </a:ext>
            </a:extLst>
          </p:cNvPr>
          <p:cNvSpPr/>
          <p:nvPr/>
        </p:nvSpPr>
        <p:spPr>
          <a:xfrm>
            <a:off x="5423646" y="3854822"/>
            <a:ext cx="457200" cy="188209"/>
          </a:xfrm>
          <a:prstGeom prst="rightArrow">
            <a:avLst/>
          </a:prstGeom>
          <a:gradFill>
            <a:gsLst>
              <a:gs pos="17000">
                <a:schemeClr val="bg1">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7" name="Arrow: Right 6">
            <a:extLst>
              <a:ext uri="{FF2B5EF4-FFF2-40B4-BE49-F238E27FC236}">
                <a16:creationId xmlns:a16="http://schemas.microsoft.com/office/drawing/2014/main" id="{67D48C17-EEC4-482B-815C-9CBE3125CE41}"/>
              </a:ext>
            </a:extLst>
          </p:cNvPr>
          <p:cNvSpPr/>
          <p:nvPr/>
        </p:nvSpPr>
        <p:spPr>
          <a:xfrm>
            <a:off x="1828799" y="481257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9A764A9-55DF-40CB-AF4B-618377BBA927}"/>
              </a:ext>
            </a:extLst>
          </p:cNvPr>
          <p:cNvGrpSpPr/>
          <p:nvPr/>
        </p:nvGrpSpPr>
        <p:grpSpPr>
          <a:xfrm>
            <a:off x="906689" y="4393240"/>
            <a:ext cx="7143617" cy="1807925"/>
            <a:chOff x="544339" y="4449440"/>
            <a:chExt cx="7408609" cy="1795157"/>
          </a:xfrm>
        </p:grpSpPr>
        <p:sp>
          <p:nvSpPr>
            <p:cNvPr id="6" name="Arrow: Right 5">
              <a:extLst>
                <a:ext uri="{FF2B5EF4-FFF2-40B4-BE49-F238E27FC236}">
                  <a16:creationId xmlns:a16="http://schemas.microsoft.com/office/drawing/2014/main" id="{8BB0E464-8CBB-473B-8C11-625FBF19262A}"/>
                </a:ext>
              </a:extLst>
            </p:cNvPr>
            <p:cNvSpPr/>
            <p:nvPr/>
          </p:nvSpPr>
          <p:spPr>
            <a:xfrm>
              <a:off x="654423" y="4449440"/>
              <a:ext cx="729852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2AE896A-6B62-48FB-BAB4-AD320592A8E0}"/>
                </a:ext>
              </a:extLst>
            </p:cNvPr>
            <p:cNvSpPr/>
            <p:nvPr/>
          </p:nvSpPr>
          <p:spPr>
            <a:xfrm>
              <a:off x="544340" y="5759965"/>
              <a:ext cx="740610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C54"/>
                  </a:solidFill>
                </a:rPr>
                <a:t>Placebo</a:t>
              </a:r>
            </a:p>
          </p:txBody>
        </p:sp>
        <p:sp>
          <p:nvSpPr>
            <p:cNvPr id="9" name="TextBox 8">
              <a:extLst>
                <a:ext uri="{FF2B5EF4-FFF2-40B4-BE49-F238E27FC236}">
                  <a16:creationId xmlns:a16="http://schemas.microsoft.com/office/drawing/2014/main" id="{532617B1-D6A5-47CE-9F15-19D607183135}"/>
                </a:ext>
              </a:extLst>
            </p:cNvPr>
            <p:cNvSpPr txBox="1"/>
            <p:nvPr/>
          </p:nvSpPr>
          <p:spPr>
            <a:xfrm flipH="1">
              <a:off x="544339" y="4477272"/>
              <a:ext cx="1105166" cy="369332"/>
            </a:xfrm>
            <a:prstGeom prst="rect">
              <a:avLst/>
            </a:prstGeom>
            <a:noFill/>
          </p:spPr>
          <p:txBody>
            <a:bodyPr wrap="square" rtlCol="0">
              <a:spAutoFit/>
            </a:bodyPr>
            <a:lstStyle/>
            <a:p>
              <a:r>
                <a:rPr lang="en-US" dirty="0"/>
                <a:t>  Agent A</a:t>
              </a:r>
            </a:p>
          </p:txBody>
        </p:sp>
        <p:sp>
          <p:nvSpPr>
            <p:cNvPr id="10" name="TextBox 9">
              <a:extLst>
                <a:ext uri="{FF2B5EF4-FFF2-40B4-BE49-F238E27FC236}">
                  <a16:creationId xmlns:a16="http://schemas.microsoft.com/office/drawing/2014/main" id="{2A472A78-3A79-4661-8BF0-47BBD993C333}"/>
                </a:ext>
              </a:extLst>
            </p:cNvPr>
            <p:cNvSpPr txBox="1"/>
            <p:nvPr/>
          </p:nvSpPr>
          <p:spPr>
            <a:xfrm flipH="1">
              <a:off x="1518802" y="4919112"/>
              <a:ext cx="978407" cy="369332"/>
            </a:xfrm>
            <a:prstGeom prst="rect">
              <a:avLst/>
            </a:prstGeom>
            <a:noFill/>
          </p:spPr>
          <p:txBody>
            <a:bodyPr wrap="square" rtlCol="0">
              <a:spAutoFit/>
            </a:bodyPr>
            <a:lstStyle/>
            <a:p>
              <a:r>
                <a:rPr lang="en-US" dirty="0"/>
                <a:t>Agent B</a:t>
              </a:r>
            </a:p>
          </p:txBody>
        </p:sp>
        <p:pic>
          <p:nvPicPr>
            <p:cNvPr id="15" name="Graphic 14" descr="Stop sign">
              <a:extLst>
                <a:ext uri="{FF2B5EF4-FFF2-40B4-BE49-F238E27FC236}">
                  <a16:creationId xmlns:a16="http://schemas.microsoft.com/office/drawing/2014/main" id="{53E30693-7C2C-47CF-A2A1-872EF1FABC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07207" y="4838479"/>
              <a:ext cx="429052" cy="455326"/>
            </a:xfrm>
            <a:prstGeom prst="rect">
              <a:avLst/>
            </a:prstGeom>
          </p:spPr>
        </p:pic>
        <p:sp>
          <p:nvSpPr>
            <p:cNvPr id="16" name="Arrow: Right 15">
              <a:extLst>
                <a:ext uri="{FF2B5EF4-FFF2-40B4-BE49-F238E27FC236}">
                  <a16:creationId xmlns:a16="http://schemas.microsoft.com/office/drawing/2014/main" id="{B7E87756-1A8B-4965-AA03-C6411615E70F}"/>
                </a:ext>
              </a:extLst>
            </p:cNvPr>
            <p:cNvSpPr/>
            <p:nvPr/>
          </p:nvSpPr>
          <p:spPr>
            <a:xfrm>
              <a:off x="2807207" y="5230355"/>
              <a:ext cx="514323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2C54"/>
                  </a:solidFill>
                </a:rPr>
                <a:t>Agent C</a:t>
              </a:r>
            </a:p>
          </p:txBody>
        </p:sp>
      </p:grpSp>
    </p:spTree>
    <p:extLst>
      <p:ext uri="{BB962C8B-B14F-4D97-AF65-F5344CB8AC3E}">
        <p14:creationId xmlns:p14="http://schemas.microsoft.com/office/powerpoint/2010/main" val="266491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E4C510-597B-4BD5-B88B-7A36AE361D07}"/>
              </a:ext>
            </a:extLst>
          </p:cNvPr>
          <p:cNvGraphicFramePr>
            <a:graphicFrameLocks noGrp="1"/>
          </p:cNvGraphicFramePr>
          <p:nvPr>
            <p:extLst>
              <p:ext uri="{D42A27DB-BD31-4B8C-83A1-F6EECF244321}">
                <p14:modId xmlns:p14="http://schemas.microsoft.com/office/powerpoint/2010/main" val="898060339"/>
              </p:ext>
            </p:extLst>
          </p:nvPr>
        </p:nvGraphicFramePr>
        <p:xfrm>
          <a:off x="0" y="164644"/>
          <a:ext cx="9144001" cy="6528712"/>
        </p:xfrm>
        <a:graphic>
          <a:graphicData uri="http://schemas.openxmlformats.org/drawingml/2006/table">
            <a:tbl>
              <a:tblPr firstRow="1" firstCol="1" bandRow="1">
                <a:tableStyleId>{5C22544A-7EE6-4342-B048-85BDC9FD1C3A}</a:tableStyleId>
              </a:tblPr>
              <a:tblGrid>
                <a:gridCol w="1451682">
                  <a:extLst>
                    <a:ext uri="{9D8B030D-6E8A-4147-A177-3AD203B41FA5}">
                      <a16:colId xmlns:a16="http://schemas.microsoft.com/office/drawing/2014/main" val="3949952406"/>
                    </a:ext>
                  </a:extLst>
                </a:gridCol>
                <a:gridCol w="1962343">
                  <a:extLst>
                    <a:ext uri="{9D8B030D-6E8A-4147-A177-3AD203B41FA5}">
                      <a16:colId xmlns:a16="http://schemas.microsoft.com/office/drawing/2014/main" val="3907007140"/>
                    </a:ext>
                  </a:extLst>
                </a:gridCol>
                <a:gridCol w="1884116">
                  <a:extLst>
                    <a:ext uri="{9D8B030D-6E8A-4147-A177-3AD203B41FA5}">
                      <a16:colId xmlns:a16="http://schemas.microsoft.com/office/drawing/2014/main" val="1432669498"/>
                    </a:ext>
                  </a:extLst>
                </a:gridCol>
                <a:gridCol w="811168">
                  <a:extLst>
                    <a:ext uri="{9D8B030D-6E8A-4147-A177-3AD203B41FA5}">
                      <a16:colId xmlns:a16="http://schemas.microsoft.com/office/drawing/2014/main" val="1776355922"/>
                    </a:ext>
                  </a:extLst>
                </a:gridCol>
                <a:gridCol w="1420546">
                  <a:extLst>
                    <a:ext uri="{9D8B030D-6E8A-4147-A177-3AD203B41FA5}">
                      <a16:colId xmlns:a16="http://schemas.microsoft.com/office/drawing/2014/main" val="1174823780"/>
                    </a:ext>
                  </a:extLst>
                </a:gridCol>
                <a:gridCol w="1614146">
                  <a:extLst>
                    <a:ext uri="{9D8B030D-6E8A-4147-A177-3AD203B41FA5}">
                      <a16:colId xmlns:a16="http://schemas.microsoft.com/office/drawing/2014/main" val="4196171519"/>
                    </a:ext>
                  </a:extLst>
                </a:gridCol>
              </a:tblGrid>
              <a:tr h="625937">
                <a:tc>
                  <a:txBody>
                    <a:bodyPr/>
                    <a:lstStyle/>
                    <a:p>
                      <a:pPr marL="0" marR="0" algn="ctr">
                        <a:lnSpc>
                          <a:spcPct val="107000"/>
                        </a:lnSpc>
                        <a:spcBef>
                          <a:spcPts val="0"/>
                        </a:spcBef>
                        <a:spcAft>
                          <a:spcPts val="0"/>
                        </a:spcAft>
                      </a:pPr>
                      <a:r>
                        <a:rPr lang="en-US" sz="1400" dirty="0"/>
                        <a:t>Study</a:t>
                      </a:r>
                    </a:p>
                  </a:txBody>
                  <a:tcPr marL="62148" marR="62148" marT="0" marB="0"/>
                </a:tc>
                <a:tc>
                  <a:txBody>
                    <a:bodyPr/>
                    <a:lstStyle/>
                    <a:p>
                      <a:pPr marL="0" marR="0" algn="ctr">
                        <a:lnSpc>
                          <a:spcPct val="107000"/>
                        </a:lnSpc>
                        <a:spcBef>
                          <a:spcPts val="0"/>
                        </a:spcBef>
                        <a:spcAft>
                          <a:spcPts val="0"/>
                        </a:spcAft>
                      </a:pPr>
                      <a:r>
                        <a:rPr lang="en-US" sz="1400" dirty="0"/>
                        <a:t>Description</a:t>
                      </a:r>
                    </a:p>
                  </a:txBody>
                  <a:tcPr marL="62148" marR="62148" marT="0" marB="0"/>
                </a:tc>
                <a:tc>
                  <a:txBody>
                    <a:bodyPr/>
                    <a:lstStyle/>
                    <a:p>
                      <a:pPr marL="0" marR="0" algn="ctr">
                        <a:lnSpc>
                          <a:spcPct val="107000"/>
                        </a:lnSpc>
                        <a:spcBef>
                          <a:spcPts val="0"/>
                        </a:spcBef>
                        <a:spcAft>
                          <a:spcPts val="0"/>
                        </a:spcAft>
                      </a:pPr>
                      <a:r>
                        <a:rPr lang="en-US" sz="1400" dirty="0"/>
                        <a:t>Agent(s)</a:t>
                      </a:r>
                    </a:p>
                  </a:txBody>
                  <a:tcPr marL="62148" marR="62148" marT="0" marB="0"/>
                </a:tc>
                <a:tc>
                  <a:txBody>
                    <a:bodyPr/>
                    <a:lstStyle/>
                    <a:p>
                      <a:pPr marL="0" marR="0" algn="ctr">
                        <a:lnSpc>
                          <a:spcPct val="107000"/>
                        </a:lnSpc>
                        <a:spcBef>
                          <a:spcPts val="0"/>
                        </a:spcBef>
                        <a:spcAft>
                          <a:spcPts val="0"/>
                        </a:spcAft>
                      </a:pPr>
                      <a:r>
                        <a:rPr lang="en-US" sz="1400" dirty="0"/>
                        <a:t>VA </a:t>
                      </a:r>
                    </a:p>
                    <a:p>
                      <a:pPr marL="0" marR="0" algn="ctr">
                        <a:lnSpc>
                          <a:spcPct val="107000"/>
                        </a:lnSpc>
                        <a:spcBef>
                          <a:spcPts val="0"/>
                        </a:spcBef>
                        <a:spcAft>
                          <a:spcPts val="0"/>
                        </a:spcAft>
                      </a:pPr>
                      <a:r>
                        <a:rPr lang="en-US" sz="1400" dirty="0"/>
                        <a:t>Sites?</a:t>
                      </a:r>
                    </a:p>
                  </a:txBody>
                  <a:tcPr marL="62148" marR="62148" marT="0" marB="0"/>
                </a:tc>
                <a:tc>
                  <a:txBody>
                    <a:bodyPr/>
                    <a:lstStyle/>
                    <a:p>
                      <a:pPr marL="0" marR="0" algn="ctr">
                        <a:lnSpc>
                          <a:spcPct val="107000"/>
                        </a:lnSpc>
                        <a:spcBef>
                          <a:spcPts val="0"/>
                        </a:spcBef>
                        <a:spcAft>
                          <a:spcPts val="0"/>
                        </a:spcAft>
                      </a:pPr>
                      <a:r>
                        <a:rPr lang="en-US" sz="1400" dirty="0"/>
                        <a:t>Lead</a:t>
                      </a:r>
                    </a:p>
                  </a:txBody>
                  <a:tcPr marL="62148" marR="62148" marT="0" marB="0"/>
                </a:tc>
                <a:tc>
                  <a:txBody>
                    <a:bodyPr/>
                    <a:lstStyle/>
                    <a:p>
                      <a:pPr marL="0" marR="0" algn="ctr">
                        <a:lnSpc>
                          <a:spcPct val="107000"/>
                        </a:lnSpc>
                        <a:spcBef>
                          <a:spcPts val="0"/>
                        </a:spcBef>
                        <a:spcAft>
                          <a:spcPts val="0"/>
                        </a:spcAft>
                      </a:pPr>
                      <a:r>
                        <a:rPr lang="en-US" sz="1400" i="0" dirty="0"/>
                        <a:t>Status</a:t>
                      </a:r>
                    </a:p>
                  </a:txBody>
                  <a:tcPr marL="62148" marR="62148" marT="0" marB="0"/>
                </a:tc>
                <a:extLst>
                  <a:ext uri="{0D108BD9-81ED-4DB2-BD59-A6C34878D82A}">
                    <a16:rowId xmlns:a16="http://schemas.microsoft.com/office/drawing/2014/main" val="1070038420"/>
                  </a:ext>
                </a:extLst>
              </a:tr>
              <a:tr h="18001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extLst>
                  <a:ext uri="{0D108BD9-81ED-4DB2-BD59-A6C34878D82A}">
                    <a16:rowId xmlns:a16="http://schemas.microsoft.com/office/drawing/2014/main" val="699353047"/>
                  </a:ext>
                </a:extLst>
              </a:tr>
              <a:tr h="625937">
                <a:tc>
                  <a:txBody>
                    <a:bodyPr/>
                    <a:lstStyle/>
                    <a:p>
                      <a:pPr marL="0" marR="0" algn="ctr">
                        <a:lnSpc>
                          <a:spcPct val="107000"/>
                        </a:lnSpc>
                        <a:spcBef>
                          <a:spcPts val="0"/>
                        </a:spcBef>
                        <a:spcAft>
                          <a:spcPts val="0"/>
                        </a:spcAft>
                      </a:pPr>
                      <a:r>
                        <a:rPr lang="en-US" sz="1400" dirty="0">
                          <a:effectLst/>
                        </a:rPr>
                        <a:t>ACTIV-1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Phase 3---Inpatient Master Protocol to study </a:t>
                      </a:r>
                      <a:r>
                        <a:rPr lang="en-US" sz="1100" b="1" dirty="0">
                          <a:effectLst/>
                        </a:rPr>
                        <a:t>immune modulators</a:t>
                      </a:r>
                      <a:r>
                        <a:rPr lang="en-US" sz="1100" dirty="0">
                          <a:effectLst/>
                        </a:rPr>
                        <a:t> in COVID+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TNF-alpha inhibitor, CTLA-4, CCR2/CCR5 inhibitors</a:t>
                      </a:r>
                    </a:p>
                  </a:txBody>
                  <a:tcPr marL="62148" marR="62148" marT="0" marB="0"/>
                </a:tc>
                <a:tc>
                  <a:txBody>
                    <a:bodyPr/>
                    <a:lstStyle/>
                    <a:p>
                      <a:pPr marL="0" marR="0">
                        <a:lnSpc>
                          <a:spcPct val="107000"/>
                        </a:lnSpc>
                        <a:spcBef>
                          <a:spcPts val="0"/>
                        </a:spcBef>
                        <a:spcAft>
                          <a:spcPts val="0"/>
                        </a:spcAft>
                      </a:pPr>
                      <a:r>
                        <a:rPr lang="en-US" sz="1100" dirty="0">
                          <a:effectLst/>
                        </a:rPr>
                        <a:t>Not now; competes with other studies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NIH/NCATS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i="0" dirty="0">
                          <a:effectLst/>
                          <a:latin typeface="Calibri" panose="020F0502020204030204" pitchFamily="34" charset="0"/>
                          <a:ea typeface="Calibri" panose="020F0502020204030204" pitchFamily="34" charset="0"/>
                          <a:cs typeface="Times New Roman" panose="02020603050405020304" pitchFamily="18" charset="0"/>
                        </a:rPr>
                        <a:t>Preparing to enroll.</a:t>
                      </a:r>
                    </a:p>
                  </a:txBody>
                  <a:tcPr marL="62148" marR="62148" marT="0" marB="0"/>
                </a:tc>
                <a:extLst>
                  <a:ext uri="{0D108BD9-81ED-4DB2-BD59-A6C34878D82A}">
                    <a16:rowId xmlns:a16="http://schemas.microsoft.com/office/drawing/2014/main" val="4032814107"/>
                  </a:ext>
                </a:extLst>
              </a:tr>
              <a:tr h="229087">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extLst>
                  <a:ext uri="{0D108BD9-81ED-4DB2-BD59-A6C34878D82A}">
                    <a16:rowId xmlns:a16="http://schemas.microsoft.com/office/drawing/2014/main" val="3731345612"/>
                  </a:ext>
                </a:extLst>
              </a:tr>
              <a:tr h="837717">
                <a:tc>
                  <a:txBody>
                    <a:bodyPr/>
                    <a:lstStyle/>
                    <a:p>
                      <a:pPr marL="0" marR="0" algn="ctr">
                        <a:lnSpc>
                          <a:spcPct val="107000"/>
                        </a:lnSpc>
                        <a:spcBef>
                          <a:spcPts val="0"/>
                        </a:spcBef>
                        <a:spcAft>
                          <a:spcPts val="0"/>
                        </a:spcAft>
                      </a:pPr>
                      <a:r>
                        <a:rPr lang="en-US" sz="1400" dirty="0">
                          <a:effectLst/>
                        </a:rPr>
                        <a:t>ACTIV-2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Phase 3—Outpatient Master Protocol to study </a:t>
                      </a:r>
                      <a:r>
                        <a:rPr lang="en-US" sz="1100" b="1" dirty="0">
                          <a:effectLst/>
                        </a:rPr>
                        <a:t>monoclonal antibodies </a:t>
                      </a:r>
                      <a:r>
                        <a:rPr lang="en-US" sz="1100" dirty="0">
                          <a:effectLst/>
                        </a:rPr>
                        <a:t>and other therapies in COVID+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Lilly neutralizing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vs. placebo</a:t>
                      </a:r>
                    </a:p>
                  </a:txBody>
                  <a:tcPr marL="62148" marR="62148" marT="0" marB="0"/>
                </a:tc>
                <a:tc>
                  <a:txBody>
                    <a:bodyPr/>
                    <a:lstStyle/>
                    <a:p>
                      <a:pPr marL="0" marR="0">
                        <a:lnSpc>
                          <a:spcPct val="107000"/>
                        </a:lnSpc>
                        <a:spcBef>
                          <a:spcPts val="0"/>
                        </a:spcBef>
                        <a:spcAft>
                          <a:spcPts val="0"/>
                        </a:spcAft>
                      </a:pPr>
                      <a:r>
                        <a:rPr lang="en-US" sz="1100" dirty="0">
                          <a:effectLst/>
                        </a:rPr>
                        <a:t>Yes—multiple sites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NIH/NIAID/Division of AIDS/AIDS Clinical Trials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i="0" dirty="0">
                          <a:effectLst/>
                          <a:latin typeface="Calibri" panose="020F0502020204030204" pitchFamily="34" charset="0"/>
                          <a:ea typeface="Calibri" panose="020F0502020204030204" pitchFamily="34" charset="0"/>
                          <a:cs typeface="Times New Roman" panose="02020603050405020304" pitchFamily="18" charset="0"/>
                        </a:rPr>
                        <a:t>Enrolling; 3 VA sites qualified--Bronx, Pittsburgh, Gainesville VAMCs. ~10 more in process</a:t>
                      </a:r>
                    </a:p>
                  </a:txBody>
                  <a:tcPr marL="62148" marR="62148" marT="0" marB="0"/>
                </a:tc>
                <a:extLst>
                  <a:ext uri="{0D108BD9-81ED-4DB2-BD59-A6C34878D82A}">
                    <a16:rowId xmlns:a16="http://schemas.microsoft.com/office/drawing/2014/main" val="2332421853"/>
                  </a:ext>
                </a:extLst>
              </a:tr>
              <a:tr h="261757">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extLst>
                  <a:ext uri="{0D108BD9-81ED-4DB2-BD59-A6C34878D82A}">
                    <a16:rowId xmlns:a16="http://schemas.microsoft.com/office/drawing/2014/main" val="3081557566"/>
                  </a:ext>
                </a:extLst>
              </a:tr>
              <a:tr h="837717">
                <a:tc>
                  <a:txBody>
                    <a:bodyPr/>
                    <a:lstStyle/>
                    <a:p>
                      <a:pPr marL="0" marR="0" algn="ctr">
                        <a:lnSpc>
                          <a:spcPct val="107000"/>
                        </a:lnSpc>
                        <a:spcBef>
                          <a:spcPts val="0"/>
                        </a:spcBef>
                        <a:spcAft>
                          <a:spcPts val="0"/>
                        </a:spcAft>
                      </a:pPr>
                      <a:r>
                        <a:rPr lang="en-US" sz="1400" dirty="0">
                          <a:effectLst/>
                        </a:rPr>
                        <a:t>ACTIV-3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Phase 3—Inpatient Master Protocol to study </a:t>
                      </a:r>
                      <a:r>
                        <a:rPr lang="en-US" sz="1100" b="1" dirty="0">
                          <a:effectLst/>
                        </a:rPr>
                        <a:t>monoclonal antibodies </a:t>
                      </a:r>
                      <a:r>
                        <a:rPr lang="en-US" sz="1100" dirty="0">
                          <a:effectLst/>
                        </a:rPr>
                        <a:t>and other therapies in COVID+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Lilly neutralizing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vs. placebo</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Yes—multiple sites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NIH/NIAID/</a:t>
                      </a:r>
                    </a:p>
                    <a:p>
                      <a:pPr marL="0" marR="0">
                        <a:lnSpc>
                          <a:spcPct val="107000"/>
                        </a:lnSpc>
                        <a:spcBef>
                          <a:spcPts val="0"/>
                        </a:spcBef>
                        <a:spcAft>
                          <a:spcPts val="0"/>
                        </a:spcAft>
                      </a:pPr>
                      <a:r>
                        <a:rPr lang="en-US" sz="1100" dirty="0">
                          <a:effectLst/>
                        </a:rPr>
                        <a:t>Division of Clinical Research and INSIGHT network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Paused on 10/13/20: 326 randomized, &gt;40 sites, Miami, Houston </a:t>
                      </a:r>
                      <a:r>
                        <a:rPr lang="en-US" sz="1100" i="0" dirty="0">
                          <a:effectLst/>
                          <a:latin typeface="Calibri" panose="020F0502020204030204" pitchFamily="34" charset="0"/>
                          <a:ea typeface="Calibri" panose="020F0502020204030204" pitchFamily="34" charset="0"/>
                          <a:cs typeface="Times New Roman" panose="02020603050405020304" pitchFamily="18" charset="0"/>
                        </a:rPr>
                        <a:t>and San Francisco VAMCs open.  ~24 more in process.  </a:t>
                      </a:r>
                    </a:p>
                  </a:txBody>
                  <a:tcPr marL="62148" marR="62148" marT="0" marB="0"/>
                </a:tc>
                <a:extLst>
                  <a:ext uri="{0D108BD9-81ED-4DB2-BD59-A6C34878D82A}">
                    <a16:rowId xmlns:a16="http://schemas.microsoft.com/office/drawing/2014/main" val="1828298132"/>
                  </a:ext>
                </a:extLst>
              </a:tr>
              <a:tr h="261757">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extLst>
                  <a:ext uri="{0D108BD9-81ED-4DB2-BD59-A6C34878D82A}">
                    <a16:rowId xmlns:a16="http://schemas.microsoft.com/office/drawing/2014/main" val="644280632"/>
                  </a:ext>
                </a:extLst>
              </a:tr>
              <a:tr h="1171292">
                <a:tc>
                  <a:txBody>
                    <a:bodyPr/>
                    <a:lstStyle/>
                    <a:p>
                      <a:pPr marL="0" marR="0" algn="ctr">
                        <a:lnSpc>
                          <a:spcPct val="107000"/>
                        </a:lnSpc>
                        <a:spcBef>
                          <a:spcPts val="0"/>
                        </a:spcBef>
                        <a:spcAft>
                          <a:spcPts val="0"/>
                        </a:spcAft>
                      </a:pPr>
                      <a:r>
                        <a:rPr lang="en-US" sz="1400" dirty="0">
                          <a:effectLst/>
                        </a:rPr>
                        <a:t>ACTIV-4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Phase 3—Master Protocol to study </a:t>
                      </a:r>
                      <a:r>
                        <a:rPr lang="en-US" sz="1100" b="1" dirty="0">
                          <a:effectLst/>
                        </a:rPr>
                        <a:t>antithrombotic therapies </a:t>
                      </a:r>
                      <a:r>
                        <a:rPr lang="en-US" sz="1100" dirty="0">
                          <a:effectLst/>
                        </a:rPr>
                        <a:t>in inpatient and outpatient COVID+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228600" marR="0" indent="-228600">
                        <a:lnSpc>
                          <a:spcPct val="107000"/>
                        </a:lnSpc>
                        <a:spcBef>
                          <a:spcPts val="0"/>
                        </a:spcBef>
                        <a:spcAft>
                          <a:spcPts val="0"/>
                        </a:spcAft>
                        <a:buAutoNum type="alphaUcParen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Inpt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Proph</a:t>
                      </a:r>
                      <a:r>
                        <a:rPr lang="en-US" sz="1100" dirty="0">
                          <a:effectLst/>
                          <a:latin typeface="Calibri" panose="020F0502020204030204" pitchFamily="34" charset="0"/>
                          <a:ea typeface="Calibri" panose="020F0502020204030204" pitchFamily="34" charset="0"/>
                          <a:cs typeface="Times New Roman" panose="02020603050405020304" pitchFamily="18" charset="0"/>
                        </a:rPr>
                        <a:t> vs. therapeutic heparin</a:t>
                      </a:r>
                    </a:p>
                    <a:p>
                      <a:pPr marL="228600" marR="0" indent="-228600">
                        <a:lnSpc>
                          <a:spcPct val="107000"/>
                        </a:lnSpc>
                        <a:spcBef>
                          <a:spcPts val="0"/>
                        </a:spcBef>
                        <a:spcAft>
                          <a:spcPts val="0"/>
                        </a:spcAft>
                        <a:buAutoNum type="alphaUcParen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Outpt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Apixiban</a:t>
                      </a:r>
                      <a:r>
                        <a:rPr lang="en-US" sz="1100" dirty="0">
                          <a:effectLst/>
                          <a:latin typeface="Calibri" panose="020F0502020204030204" pitchFamily="34" charset="0"/>
                          <a:ea typeface="Calibri" panose="020F0502020204030204" pitchFamily="34" charset="0"/>
                          <a:cs typeface="Times New Roman" panose="02020603050405020304" pitchFamily="18" charset="0"/>
                        </a:rPr>
                        <a:t> low or hi dose, ASA, placebo</a:t>
                      </a:r>
                    </a:p>
                    <a:p>
                      <a:pPr marL="228600" marR="0" indent="-228600">
                        <a:lnSpc>
                          <a:spcPct val="107000"/>
                        </a:lnSpc>
                        <a:spcBef>
                          <a:spcPts val="0"/>
                        </a:spcBef>
                        <a:spcAft>
                          <a:spcPts val="0"/>
                        </a:spcAft>
                        <a:buAutoNum type="alphaU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Post-discharge: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Apixiban</a:t>
                      </a:r>
                      <a:r>
                        <a:rPr lang="en-US" sz="1100" dirty="0">
                          <a:effectLst/>
                          <a:latin typeface="Calibri" panose="020F0502020204030204" pitchFamily="34" charset="0"/>
                          <a:ea typeface="Calibri" panose="020F0502020204030204" pitchFamily="34" charset="0"/>
                          <a:cs typeface="Times New Roman" panose="02020603050405020304" pitchFamily="18" charset="0"/>
                        </a:rPr>
                        <a:t> vs. placebo</a:t>
                      </a:r>
                    </a:p>
                  </a:txBody>
                  <a:tcPr marL="62148" marR="62148" marT="0" marB="0"/>
                </a:tc>
                <a:tc>
                  <a:txBody>
                    <a:bodyPr/>
                    <a:lstStyle/>
                    <a:p>
                      <a:pPr marL="0" marR="0">
                        <a:lnSpc>
                          <a:spcPct val="107000"/>
                        </a:lnSpc>
                        <a:spcBef>
                          <a:spcPts val="0"/>
                        </a:spcBef>
                        <a:spcAft>
                          <a:spcPts val="0"/>
                        </a:spcAft>
                      </a:pPr>
                      <a:r>
                        <a:rPr lang="en-US" sz="1100" dirty="0">
                          <a:effectLst/>
                        </a:rPr>
                        <a:t>TBD; VA sites approached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NHLBI/NINDS/BARDA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i="0" dirty="0">
                          <a:effectLst/>
                          <a:latin typeface="Calibri" panose="020F0502020204030204" pitchFamily="34" charset="0"/>
                          <a:ea typeface="Calibri" panose="020F0502020204030204" pitchFamily="34" charset="0"/>
                          <a:cs typeface="Times New Roman" panose="02020603050405020304" pitchFamily="18" charset="0"/>
                        </a:rPr>
                        <a:t>Enrolling</a:t>
                      </a:r>
                    </a:p>
                  </a:txBody>
                  <a:tcPr marL="62148" marR="62148" marT="0" marB="0"/>
                </a:tc>
                <a:extLst>
                  <a:ext uri="{0D108BD9-81ED-4DB2-BD59-A6C34878D82A}">
                    <a16:rowId xmlns:a16="http://schemas.microsoft.com/office/drawing/2014/main" val="4062466412"/>
                  </a:ext>
                </a:extLst>
              </a:tr>
              <a:tr h="261757">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extLst>
                  <a:ext uri="{0D108BD9-81ED-4DB2-BD59-A6C34878D82A}">
                    <a16:rowId xmlns:a16="http://schemas.microsoft.com/office/drawing/2014/main" val="2589446982"/>
                  </a:ext>
                </a:extLst>
              </a:tr>
              <a:tr h="1049496">
                <a:tc>
                  <a:txBody>
                    <a:bodyPr/>
                    <a:lstStyle/>
                    <a:p>
                      <a:pPr marL="0" marR="0" algn="ctr">
                        <a:lnSpc>
                          <a:spcPct val="107000"/>
                        </a:lnSpc>
                        <a:spcBef>
                          <a:spcPts val="0"/>
                        </a:spcBef>
                        <a:spcAft>
                          <a:spcPts val="0"/>
                        </a:spcAft>
                      </a:pPr>
                      <a:r>
                        <a:rPr lang="en-US" sz="1400" dirty="0">
                          <a:effectLst/>
                        </a:rPr>
                        <a:t>ACTIV-5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Phase 3—Inpatient Master Protocol to study </a:t>
                      </a:r>
                      <a:r>
                        <a:rPr lang="en-US" sz="1100" b="1" dirty="0">
                          <a:effectLst/>
                        </a:rPr>
                        <a:t>immune modulators, antivirals, </a:t>
                      </a:r>
                      <a:r>
                        <a:rPr lang="en-US" sz="1100" dirty="0">
                          <a:effectLst/>
                        </a:rPr>
                        <a:t>and others for early large effects in COVID+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Lenzilumab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148" marR="62148" marT="0" marB="0"/>
                </a:tc>
                <a:tc>
                  <a:txBody>
                    <a:bodyPr/>
                    <a:lstStyle/>
                    <a:p>
                      <a:pPr marL="0" marR="0">
                        <a:lnSpc>
                          <a:spcPct val="107000"/>
                        </a:lnSpc>
                        <a:spcBef>
                          <a:spcPts val="0"/>
                        </a:spcBef>
                        <a:spcAft>
                          <a:spcPts val="0"/>
                        </a:spcAft>
                      </a:pPr>
                      <a:r>
                        <a:rPr lang="en-US" sz="1100" dirty="0">
                          <a:effectLst/>
                        </a:rPr>
                        <a:t>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dirty="0">
                          <a:effectLst/>
                        </a:rPr>
                        <a:t> NIAID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48" marR="62148"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In development</a:t>
                      </a:r>
                    </a:p>
                  </a:txBody>
                  <a:tcPr marL="62148" marR="62148" marT="0" marB="0"/>
                </a:tc>
                <a:extLst>
                  <a:ext uri="{0D108BD9-81ED-4DB2-BD59-A6C34878D82A}">
                    <a16:rowId xmlns:a16="http://schemas.microsoft.com/office/drawing/2014/main" val="4237113710"/>
                  </a:ext>
                </a:extLst>
              </a:tr>
            </a:tbl>
          </a:graphicData>
        </a:graphic>
      </p:graphicFrame>
    </p:spTree>
    <p:extLst>
      <p:ext uri="{BB962C8B-B14F-4D97-AF65-F5344CB8AC3E}">
        <p14:creationId xmlns:p14="http://schemas.microsoft.com/office/powerpoint/2010/main" val="1598983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AE6C-DFAE-465D-851D-EE6DD434F2A5}"/>
              </a:ext>
            </a:extLst>
          </p:cNvPr>
          <p:cNvSpPr>
            <a:spLocks noGrp="1"/>
          </p:cNvSpPr>
          <p:nvPr>
            <p:ph type="title"/>
          </p:nvPr>
        </p:nvSpPr>
        <p:spPr/>
        <p:txBody>
          <a:bodyPr/>
          <a:lstStyle/>
          <a:p>
            <a:r>
              <a:rPr lang="en-US" dirty="0"/>
              <a:t>Why ACTIV studies in VA? </a:t>
            </a:r>
          </a:p>
        </p:txBody>
      </p:sp>
      <p:sp>
        <p:nvSpPr>
          <p:cNvPr id="3" name="Content Placeholder 2">
            <a:extLst>
              <a:ext uri="{FF2B5EF4-FFF2-40B4-BE49-F238E27FC236}">
                <a16:creationId xmlns:a16="http://schemas.microsoft.com/office/drawing/2014/main" id="{A06226CB-BB0A-4F47-AD11-EE96980AFB0B}"/>
              </a:ext>
            </a:extLst>
          </p:cNvPr>
          <p:cNvSpPr>
            <a:spLocks noGrp="1"/>
          </p:cNvSpPr>
          <p:nvPr>
            <p:ph idx="1"/>
          </p:nvPr>
        </p:nvSpPr>
        <p:spPr/>
        <p:txBody>
          <a:bodyPr>
            <a:normAutofit/>
          </a:bodyPr>
          <a:lstStyle/>
          <a:p>
            <a:pPr>
              <a:spcAft>
                <a:spcPts val="450"/>
              </a:spcAft>
            </a:pPr>
            <a:r>
              <a:rPr lang="en-US" b="1" dirty="0"/>
              <a:t>Promise:  	</a:t>
            </a:r>
            <a:r>
              <a:rPr lang="en-US" dirty="0"/>
              <a:t>	perhaps, of treatments for COVID-19 </a:t>
            </a:r>
          </a:p>
          <a:p>
            <a:pPr>
              <a:spcAft>
                <a:spcPts val="450"/>
              </a:spcAft>
            </a:pPr>
            <a:r>
              <a:rPr lang="en-US" b="1" dirty="0"/>
              <a:t>Contribution:  </a:t>
            </a:r>
            <a:r>
              <a:rPr lang="en-US" dirty="0"/>
              <a:t>	to the global effort</a:t>
            </a:r>
          </a:p>
          <a:p>
            <a:pPr>
              <a:spcAft>
                <a:spcPts val="450"/>
              </a:spcAft>
            </a:pPr>
            <a:r>
              <a:rPr lang="en-US" b="1" dirty="0"/>
              <a:t>Access:  </a:t>
            </a:r>
            <a:r>
              <a:rPr lang="en-US" dirty="0"/>
              <a:t>		for Veterans</a:t>
            </a:r>
          </a:p>
          <a:p>
            <a:pPr>
              <a:spcAft>
                <a:spcPts val="450"/>
              </a:spcAft>
            </a:pPr>
            <a:r>
              <a:rPr lang="en-US" b="1" dirty="0"/>
              <a:t>Efficiency:  </a:t>
            </a:r>
            <a:r>
              <a:rPr lang="en-US" dirty="0"/>
              <a:t>		multiple investigational agents tested</a:t>
            </a:r>
          </a:p>
          <a:p>
            <a:pPr>
              <a:spcAft>
                <a:spcPts val="450"/>
              </a:spcAft>
            </a:pPr>
            <a:r>
              <a:rPr lang="en-US" b="1" dirty="0"/>
              <a:t>Opportunity: </a:t>
            </a:r>
            <a:r>
              <a:rPr lang="en-US" dirty="0"/>
              <a:t>	access to data and biospecimens</a:t>
            </a:r>
          </a:p>
          <a:p>
            <a:pPr>
              <a:spcAft>
                <a:spcPts val="450"/>
              </a:spcAft>
            </a:pPr>
            <a:r>
              <a:rPr lang="en-US" b="1" dirty="0"/>
              <a:t>Collaboration: </a:t>
            </a:r>
            <a:r>
              <a:rPr lang="en-US" dirty="0"/>
              <a:t>	with international experts</a:t>
            </a:r>
          </a:p>
          <a:p>
            <a:pPr>
              <a:spcAft>
                <a:spcPts val="450"/>
              </a:spcAft>
            </a:pPr>
            <a:r>
              <a:rPr lang="en-US" b="1" dirty="0"/>
              <a:t>Challenge:</a:t>
            </a:r>
            <a:r>
              <a:rPr lang="en-US" dirty="0"/>
              <a:t>		of a master, adaptive, platform protocol</a:t>
            </a:r>
          </a:p>
        </p:txBody>
      </p:sp>
    </p:spTree>
    <p:extLst>
      <p:ext uri="{BB962C8B-B14F-4D97-AF65-F5344CB8AC3E}">
        <p14:creationId xmlns:p14="http://schemas.microsoft.com/office/powerpoint/2010/main" val="293942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84C7E590-2751-4273-A6F6-F6BFEC9C6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446494" cy="6873734"/>
          </a:xfrm>
          <a:prstGeom prst="rect">
            <a:avLst/>
          </a:prstGeom>
        </p:spPr>
      </p:pic>
      <p:sp>
        <p:nvSpPr>
          <p:cNvPr id="3" name="TextBox 2">
            <a:extLst>
              <a:ext uri="{FF2B5EF4-FFF2-40B4-BE49-F238E27FC236}">
                <a16:creationId xmlns:a16="http://schemas.microsoft.com/office/drawing/2014/main" id="{D5BDEC96-6634-4999-87EB-397BE0B40306}"/>
              </a:ext>
            </a:extLst>
          </p:cNvPr>
          <p:cNvSpPr txBox="1"/>
          <p:nvPr/>
        </p:nvSpPr>
        <p:spPr>
          <a:xfrm>
            <a:off x="4894729" y="1166842"/>
            <a:ext cx="3989294" cy="4801314"/>
          </a:xfrm>
          <a:prstGeom prst="rect">
            <a:avLst/>
          </a:prstGeom>
          <a:noFill/>
        </p:spPr>
        <p:txBody>
          <a:bodyPr wrap="square" rtlCol="0">
            <a:spAutoFit/>
          </a:bodyPr>
          <a:lstStyle/>
          <a:p>
            <a:pPr algn="ctr"/>
            <a:r>
              <a:rPr lang="en-US" b="1" i="1" dirty="0"/>
              <a:t>VA Partners – ACTIV trials</a:t>
            </a:r>
          </a:p>
          <a:p>
            <a:endParaRPr lang="en-US" dirty="0"/>
          </a:p>
          <a:p>
            <a:pPr marL="285750" indent="-285750">
              <a:buFont typeface="Arial" panose="020B0604020202020204" pitchFamily="34" charset="0"/>
              <a:buChar char="•"/>
            </a:pPr>
            <a:r>
              <a:rPr lang="en-US" dirty="0"/>
              <a:t>Veteran participants</a:t>
            </a:r>
          </a:p>
          <a:p>
            <a:pPr marL="285750" indent="-285750">
              <a:buFont typeface="Arial" panose="020B0604020202020204" pitchFamily="34" charset="0"/>
              <a:buChar char="•"/>
            </a:pPr>
            <a:r>
              <a:rPr lang="en-US" dirty="0"/>
              <a:t>VA investigators &amp; study teams</a:t>
            </a:r>
          </a:p>
          <a:p>
            <a:pPr marL="285750" indent="-285750">
              <a:buFont typeface="Arial" panose="020B0604020202020204" pitchFamily="34" charset="0"/>
              <a:buChar char="•"/>
            </a:pPr>
            <a:r>
              <a:rPr lang="en-US" dirty="0"/>
              <a:t>Clinical staff who test, recruit, monitor, follow-up participants</a:t>
            </a:r>
          </a:p>
          <a:p>
            <a:pPr marL="285750" indent="-285750">
              <a:buFont typeface="Arial" panose="020B0604020202020204" pitchFamily="34" charset="0"/>
              <a:buChar char="•"/>
            </a:pPr>
            <a:r>
              <a:rPr lang="en-US" dirty="0"/>
              <a:t>Emergency Management</a:t>
            </a:r>
          </a:p>
          <a:p>
            <a:pPr marL="285750" indent="-285750">
              <a:buFont typeface="Arial" panose="020B0604020202020204" pitchFamily="34" charset="0"/>
              <a:buChar char="•"/>
            </a:pPr>
            <a:r>
              <a:rPr lang="en-US" dirty="0"/>
              <a:t>Assoc Chiefs of Staff/Research</a:t>
            </a:r>
          </a:p>
          <a:p>
            <a:pPr marL="285750" indent="-285750">
              <a:buFont typeface="Arial" panose="020B0604020202020204" pitchFamily="34" charset="0"/>
              <a:buChar char="•"/>
            </a:pPr>
            <a:r>
              <a:rPr lang="en-US" dirty="0"/>
              <a:t>VAMC directors and leaders</a:t>
            </a:r>
          </a:p>
          <a:p>
            <a:pPr marL="285750" indent="-285750">
              <a:buFont typeface="Arial" panose="020B0604020202020204" pitchFamily="34" charset="0"/>
              <a:buChar char="•"/>
            </a:pPr>
            <a:r>
              <a:rPr lang="en-US" dirty="0"/>
              <a:t>VISN directors and leaders</a:t>
            </a:r>
          </a:p>
          <a:p>
            <a:pPr marL="285750" indent="-285750">
              <a:buFont typeface="Arial" panose="020B0604020202020204" pitchFamily="34" charset="0"/>
              <a:buChar char="•"/>
            </a:pPr>
            <a:r>
              <a:rPr lang="en-US" dirty="0"/>
              <a:t>VA and VHA communications</a:t>
            </a:r>
          </a:p>
          <a:p>
            <a:pPr marL="285750" indent="-285750">
              <a:buFont typeface="Arial" panose="020B0604020202020204" pitchFamily="34" charset="0"/>
              <a:buChar char="•"/>
            </a:pPr>
            <a:r>
              <a:rPr lang="en-US" dirty="0"/>
              <a:t>OGC</a:t>
            </a:r>
          </a:p>
          <a:p>
            <a:pPr marL="285750" indent="-285750">
              <a:buFont typeface="Arial" panose="020B0604020202020204" pitchFamily="34" charset="0"/>
              <a:buChar char="•"/>
            </a:pPr>
            <a:endParaRPr lang="en-US" dirty="0"/>
          </a:p>
          <a:p>
            <a:r>
              <a:rPr lang="en-US" b="1" i="1" dirty="0"/>
              <a:t>POC for ACTIV trials:</a:t>
            </a:r>
          </a:p>
          <a:p>
            <a:endParaRPr lang="en-US" dirty="0"/>
          </a:p>
          <a:p>
            <a:r>
              <a:rPr lang="en-US" dirty="0"/>
              <a:t>Vicky Davey (victoria.davey@va.gov)</a:t>
            </a:r>
          </a:p>
          <a:p>
            <a:endParaRPr lang="en-US" dirty="0"/>
          </a:p>
        </p:txBody>
      </p:sp>
    </p:spTree>
    <p:extLst>
      <p:ext uri="{BB962C8B-B14F-4D97-AF65-F5344CB8AC3E}">
        <p14:creationId xmlns:p14="http://schemas.microsoft.com/office/powerpoint/2010/main" val="82651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6A47-7674-4CE3-9F6C-966B2026AA24}"/>
              </a:ext>
            </a:extLst>
          </p:cNvPr>
          <p:cNvSpPr>
            <a:spLocks noGrp="1"/>
          </p:cNvSpPr>
          <p:nvPr>
            <p:ph type="title"/>
          </p:nvPr>
        </p:nvSpPr>
        <p:spPr/>
        <p:txBody>
          <a:bodyPr/>
          <a:lstStyle/>
          <a:p>
            <a:r>
              <a:rPr lang="en-US" dirty="0"/>
              <a:t>’S SLIDES</a:t>
            </a:r>
          </a:p>
        </p:txBody>
      </p:sp>
      <p:sp>
        <p:nvSpPr>
          <p:cNvPr id="4" name="Text Placeholder 3">
            <a:extLst>
              <a:ext uri="{FF2B5EF4-FFF2-40B4-BE49-F238E27FC236}">
                <a16:creationId xmlns:a16="http://schemas.microsoft.com/office/drawing/2014/main" id="{8F750387-5AF5-4F5F-BE27-159922912239}"/>
              </a:ext>
            </a:extLst>
          </p:cNvPr>
          <p:cNvSpPr>
            <a:spLocks noGrp="1"/>
          </p:cNvSpPr>
          <p:nvPr>
            <p:ph type="body" idx="1"/>
          </p:nvPr>
        </p:nvSpPr>
        <p:spPr/>
        <p:txBody>
          <a:bodyPr>
            <a:normAutofit/>
          </a:bodyPr>
          <a:lstStyle/>
          <a:p>
            <a:pPr algn="ctr"/>
            <a:r>
              <a:rPr lang="en-US" sz="4000" b="1" dirty="0">
                <a:solidFill>
                  <a:schemeClr val="tx1"/>
                </a:solidFill>
              </a:rPr>
              <a:t>Research Protections, Policy &amp; Education</a:t>
            </a:r>
          </a:p>
        </p:txBody>
      </p:sp>
      <p:sp>
        <p:nvSpPr>
          <p:cNvPr id="5" name="Text Placeholder 3">
            <a:extLst>
              <a:ext uri="{FF2B5EF4-FFF2-40B4-BE49-F238E27FC236}">
                <a16:creationId xmlns:a16="http://schemas.microsoft.com/office/drawing/2014/main" id="{8EA982A6-9999-4AD9-BDD1-99CDE881D6E4}"/>
              </a:ext>
            </a:extLst>
          </p:cNvPr>
          <p:cNvSpPr txBox="1">
            <a:spLocks/>
          </p:cNvSpPr>
          <p:nvPr/>
        </p:nvSpPr>
        <p:spPr>
          <a:xfrm>
            <a:off x="649287" y="3988503"/>
            <a:ext cx="7772400" cy="1500187"/>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Georgia"/>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Georgi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Georgia"/>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Georgia"/>
              </a:defRPr>
            </a:lvl4pPr>
            <a:lvl5pPr marL="1828800" indent="0" algn="l" defTabSz="457200" rtl="0" eaLnBrk="1" latinLnBrk="0" hangingPunct="1">
              <a:spcBef>
                <a:spcPct val="20000"/>
              </a:spcBef>
              <a:buFont typeface="Arial"/>
              <a:buNone/>
              <a:defRPr sz="1400" kern="1200">
                <a:solidFill>
                  <a:schemeClr val="tx1">
                    <a:tint val="75000"/>
                  </a:schemeClr>
                </a:solidFill>
                <a:latin typeface="Georgia"/>
                <a:ea typeface="+mn-ea"/>
                <a:cs typeface="Georgi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3200" b="1" dirty="0">
                <a:solidFill>
                  <a:schemeClr val="tx1"/>
                </a:solidFill>
              </a:rPr>
              <a:t>Molly Klote, MD</a:t>
            </a:r>
          </a:p>
        </p:txBody>
      </p:sp>
    </p:spTree>
    <p:extLst>
      <p:ext uri="{BB962C8B-B14F-4D97-AF65-F5344CB8AC3E}">
        <p14:creationId xmlns:p14="http://schemas.microsoft.com/office/powerpoint/2010/main" val="274143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6A47-7674-4CE3-9F6C-966B2026AA24}"/>
              </a:ext>
            </a:extLst>
          </p:cNvPr>
          <p:cNvSpPr>
            <a:spLocks noGrp="1"/>
          </p:cNvSpPr>
          <p:nvPr>
            <p:ph type="title"/>
          </p:nvPr>
        </p:nvSpPr>
        <p:spPr/>
        <p:txBody>
          <a:bodyPr>
            <a:normAutofit/>
          </a:bodyPr>
          <a:lstStyle/>
          <a:p>
            <a:r>
              <a:rPr lang="en-US" dirty="0"/>
              <a:t>Office of Research Protections, Policy and Education</a:t>
            </a:r>
          </a:p>
        </p:txBody>
      </p:sp>
      <p:sp>
        <p:nvSpPr>
          <p:cNvPr id="3" name="Content Placeholder 2">
            <a:extLst>
              <a:ext uri="{FF2B5EF4-FFF2-40B4-BE49-F238E27FC236}">
                <a16:creationId xmlns:a16="http://schemas.microsoft.com/office/drawing/2014/main" id="{25F8AF36-F319-4712-9081-FE99419A6627}"/>
              </a:ext>
            </a:extLst>
          </p:cNvPr>
          <p:cNvSpPr>
            <a:spLocks noGrp="1"/>
          </p:cNvSpPr>
          <p:nvPr>
            <p:ph idx="1"/>
          </p:nvPr>
        </p:nvSpPr>
        <p:spPr/>
        <p:txBody>
          <a:bodyPr>
            <a:normAutofit/>
          </a:bodyPr>
          <a:lstStyle/>
          <a:p>
            <a:pPr marL="400050"/>
            <a:r>
              <a:rPr lang="en-US" b="1" dirty="0"/>
              <a:t>Protections</a:t>
            </a:r>
          </a:p>
          <a:p>
            <a:pPr marL="800100" lvl="1"/>
            <a:r>
              <a:rPr lang="en-US" dirty="0"/>
              <a:t>Central Institutional Review Board (IRB)</a:t>
            </a:r>
          </a:p>
          <a:p>
            <a:pPr lvl="2"/>
            <a:r>
              <a:rPr lang="en-US" dirty="0"/>
              <a:t>Ethical review board for human subjects studies</a:t>
            </a:r>
          </a:p>
          <a:p>
            <a:r>
              <a:rPr lang="en-US" dirty="0"/>
              <a:t> </a:t>
            </a:r>
            <a:r>
              <a:rPr lang="en-US" b="1" dirty="0"/>
              <a:t>Policy</a:t>
            </a:r>
          </a:p>
          <a:p>
            <a:pPr lvl="1"/>
            <a:r>
              <a:rPr lang="en-US" dirty="0"/>
              <a:t>Policy, Guidance, FAQs</a:t>
            </a:r>
          </a:p>
          <a:p>
            <a:pPr marL="457200" lvl="1" indent="0">
              <a:buNone/>
            </a:pPr>
            <a:r>
              <a:rPr lang="en-US" sz="2000" dirty="0"/>
              <a:t>     </a:t>
            </a:r>
            <a:r>
              <a:rPr lang="en-US" sz="2000" dirty="0">
                <a:hlinkClick r:id="rId2"/>
              </a:rPr>
              <a:t>https://www.research.va.gov/programs/orppe/default.cfm</a:t>
            </a:r>
            <a:r>
              <a:rPr lang="en-US" sz="2000" dirty="0"/>
              <a:t> </a:t>
            </a:r>
          </a:p>
          <a:p>
            <a:pPr marL="400050"/>
            <a:r>
              <a:rPr lang="en-US" b="1" dirty="0"/>
              <a:t>Education</a:t>
            </a:r>
          </a:p>
          <a:p>
            <a:pPr lvl="1"/>
            <a:r>
              <a:rPr lang="en-US" dirty="0"/>
              <a:t>Searchable FAQs </a:t>
            </a:r>
            <a:r>
              <a:rPr lang="en-US" sz="2000" dirty="0">
                <a:hlinkClick r:id="rId3"/>
              </a:rPr>
              <a:t>https://www.research.va.gov/resources/policies/faq-search.cfm</a:t>
            </a:r>
            <a:endParaRPr lang="en-US" sz="2000" dirty="0"/>
          </a:p>
          <a:p>
            <a:pPr lvl="1"/>
            <a:r>
              <a:rPr lang="en-US" sz="2000" dirty="0"/>
              <a:t>Toolboxes</a:t>
            </a:r>
          </a:p>
          <a:p>
            <a:pPr lvl="1"/>
            <a:endParaRPr lang="en-US" dirty="0"/>
          </a:p>
          <a:p>
            <a:endParaRPr lang="en-US" dirty="0"/>
          </a:p>
        </p:txBody>
      </p:sp>
    </p:spTree>
    <p:extLst>
      <p:ext uri="{BB962C8B-B14F-4D97-AF65-F5344CB8AC3E}">
        <p14:creationId xmlns:p14="http://schemas.microsoft.com/office/powerpoint/2010/main" val="3610151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1866-4EB6-445D-A1DC-5470D6A0A004}"/>
              </a:ext>
            </a:extLst>
          </p:cNvPr>
          <p:cNvSpPr>
            <a:spLocks noGrp="1"/>
          </p:cNvSpPr>
          <p:nvPr>
            <p:ph type="title"/>
          </p:nvPr>
        </p:nvSpPr>
        <p:spPr/>
        <p:txBody>
          <a:bodyPr/>
          <a:lstStyle/>
          <a:p>
            <a:r>
              <a:rPr lang="en-US" dirty="0"/>
              <a:t>VA Innovation and Research Review System (VAIRRS)</a:t>
            </a:r>
          </a:p>
        </p:txBody>
      </p:sp>
      <p:sp>
        <p:nvSpPr>
          <p:cNvPr id="3" name="Content Placeholder 2">
            <a:extLst>
              <a:ext uri="{FF2B5EF4-FFF2-40B4-BE49-F238E27FC236}">
                <a16:creationId xmlns:a16="http://schemas.microsoft.com/office/drawing/2014/main" id="{301745C7-3860-4313-A0A9-347669CBA677}"/>
              </a:ext>
            </a:extLst>
          </p:cNvPr>
          <p:cNvSpPr>
            <a:spLocks noGrp="1"/>
          </p:cNvSpPr>
          <p:nvPr>
            <p:ph idx="1"/>
          </p:nvPr>
        </p:nvSpPr>
        <p:spPr>
          <a:xfrm>
            <a:off x="259080" y="1665020"/>
            <a:ext cx="8229600" cy="4190513"/>
          </a:xfrm>
        </p:spPr>
        <p:txBody>
          <a:bodyPr>
            <a:normAutofit fontScale="92500" lnSpcReduction="20000"/>
          </a:bodyPr>
          <a:lstStyle/>
          <a:p>
            <a:r>
              <a:rPr lang="en-US" dirty="0"/>
              <a:t>Commercial Off the Shelf product </a:t>
            </a:r>
          </a:p>
          <a:p>
            <a:pPr lvl="1"/>
            <a:r>
              <a:rPr lang="en-US" dirty="0"/>
              <a:t>Committee Review Software product</a:t>
            </a:r>
          </a:p>
          <a:p>
            <a:pPr lvl="1"/>
            <a:r>
              <a:rPr lang="en-US" dirty="0"/>
              <a:t>Tracking actions across the enterprise</a:t>
            </a:r>
          </a:p>
          <a:p>
            <a:pPr lvl="1"/>
            <a:endParaRPr lang="en-US" dirty="0"/>
          </a:p>
          <a:p>
            <a:r>
              <a:rPr lang="en-US" dirty="0"/>
              <a:t>Office of Research Oversight</a:t>
            </a:r>
          </a:p>
          <a:p>
            <a:r>
              <a:rPr lang="en-US" dirty="0"/>
              <a:t>Research Support Division</a:t>
            </a:r>
          </a:p>
          <a:p>
            <a:r>
              <a:rPr lang="en-US" dirty="0"/>
              <a:t>Privacy</a:t>
            </a:r>
          </a:p>
          <a:p>
            <a:r>
              <a:rPr lang="en-US" dirty="0"/>
              <a:t>OGC</a:t>
            </a:r>
          </a:p>
          <a:p>
            <a:r>
              <a:rPr lang="en-US" dirty="0"/>
              <a:t>Publications</a:t>
            </a:r>
          </a:p>
          <a:p>
            <a:r>
              <a:rPr lang="en-US" dirty="0"/>
              <a:t>Quality Improvement projects</a:t>
            </a:r>
          </a:p>
          <a:p>
            <a:r>
              <a:rPr lang="en-US" dirty="0"/>
              <a:t>Innovation Projects</a:t>
            </a:r>
          </a:p>
          <a:p>
            <a:r>
              <a:rPr lang="en-US" dirty="0"/>
              <a:t>Agreements</a:t>
            </a:r>
          </a:p>
        </p:txBody>
      </p:sp>
      <p:sp>
        <p:nvSpPr>
          <p:cNvPr id="4" name="TextBox 3">
            <a:extLst>
              <a:ext uri="{FF2B5EF4-FFF2-40B4-BE49-F238E27FC236}">
                <a16:creationId xmlns:a16="http://schemas.microsoft.com/office/drawing/2014/main" id="{78C025D9-E642-443D-A720-DEEB5A8041B1}"/>
              </a:ext>
            </a:extLst>
          </p:cNvPr>
          <p:cNvSpPr txBox="1"/>
          <p:nvPr/>
        </p:nvSpPr>
        <p:spPr>
          <a:xfrm>
            <a:off x="5566410" y="3371538"/>
            <a:ext cx="2537460" cy="2308324"/>
          </a:xfrm>
          <a:prstGeom prst="rect">
            <a:avLst/>
          </a:prstGeom>
          <a:noFill/>
        </p:spPr>
        <p:txBody>
          <a:bodyPr wrap="square" rtlCol="0">
            <a:spAutoFit/>
          </a:bodyPr>
          <a:lstStyle/>
          <a:p>
            <a:r>
              <a:rPr lang="en-US" b="1" dirty="0"/>
              <a:t>Committees:</a:t>
            </a:r>
          </a:p>
          <a:p>
            <a:r>
              <a:rPr lang="en-US" dirty="0"/>
              <a:t>Administrative Review</a:t>
            </a:r>
          </a:p>
          <a:p>
            <a:r>
              <a:rPr lang="en-US" dirty="0"/>
              <a:t>Scientific Review</a:t>
            </a:r>
          </a:p>
          <a:p>
            <a:r>
              <a:rPr lang="en-US" dirty="0"/>
              <a:t>Determinations</a:t>
            </a:r>
          </a:p>
          <a:p>
            <a:r>
              <a:rPr lang="en-US" dirty="0"/>
              <a:t>IRB Review</a:t>
            </a:r>
          </a:p>
          <a:p>
            <a:r>
              <a:rPr lang="en-US" dirty="0"/>
              <a:t>IBC Review</a:t>
            </a:r>
          </a:p>
          <a:p>
            <a:r>
              <a:rPr lang="en-US" dirty="0"/>
              <a:t>R&amp;DC Review</a:t>
            </a:r>
          </a:p>
          <a:p>
            <a:r>
              <a:rPr lang="en-US" dirty="0"/>
              <a:t>Central Privacy Board</a:t>
            </a:r>
          </a:p>
        </p:txBody>
      </p:sp>
      <p:pic>
        <p:nvPicPr>
          <p:cNvPr id="5" name="Picture 4">
            <a:extLst>
              <a:ext uri="{FF2B5EF4-FFF2-40B4-BE49-F238E27FC236}">
                <a16:creationId xmlns:a16="http://schemas.microsoft.com/office/drawing/2014/main" id="{A0E48AB1-075D-41E6-BD42-FD925BB9FE42}"/>
              </a:ext>
            </a:extLst>
          </p:cNvPr>
          <p:cNvPicPr>
            <a:picLocks noChangeAspect="1"/>
          </p:cNvPicPr>
          <p:nvPr/>
        </p:nvPicPr>
        <p:blipFill>
          <a:blip r:embed="rId2"/>
          <a:stretch>
            <a:fillRect/>
          </a:stretch>
        </p:blipFill>
        <p:spPr>
          <a:xfrm>
            <a:off x="5362017" y="1173842"/>
            <a:ext cx="3522903" cy="1866538"/>
          </a:xfrm>
          <a:prstGeom prst="rect">
            <a:avLst/>
          </a:prstGeom>
        </p:spPr>
      </p:pic>
    </p:spTree>
    <p:extLst>
      <p:ext uri="{BB962C8B-B14F-4D97-AF65-F5344CB8AC3E}">
        <p14:creationId xmlns:p14="http://schemas.microsoft.com/office/powerpoint/2010/main" val="1528648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6A1F-93BD-4B2A-92F0-3943DA58F71A}"/>
              </a:ext>
            </a:extLst>
          </p:cNvPr>
          <p:cNvSpPr>
            <a:spLocks noGrp="1"/>
          </p:cNvSpPr>
          <p:nvPr>
            <p:ph type="title"/>
          </p:nvPr>
        </p:nvSpPr>
        <p:spPr/>
        <p:txBody>
          <a:bodyPr/>
          <a:lstStyle/>
          <a:p>
            <a:r>
              <a:rPr lang="en-US" dirty="0"/>
              <a:t>Coming Attractions</a:t>
            </a:r>
          </a:p>
        </p:txBody>
      </p:sp>
      <p:sp>
        <p:nvSpPr>
          <p:cNvPr id="3" name="Content Placeholder 2">
            <a:extLst>
              <a:ext uri="{FF2B5EF4-FFF2-40B4-BE49-F238E27FC236}">
                <a16:creationId xmlns:a16="http://schemas.microsoft.com/office/drawing/2014/main" id="{80D80FBB-C46E-4911-8D99-4FAAE7850B60}"/>
              </a:ext>
            </a:extLst>
          </p:cNvPr>
          <p:cNvSpPr>
            <a:spLocks noGrp="1"/>
          </p:cNvSpPr>
          <p:nvPr>
            <p:ph idx="1"/>
          </p:nvPr>
        </p:nvSpPr>
        <p:spPr/>
        <p:txBody>
          <a:bodyPr>
            <a:normAutofit lnSpcReduction="10000"/>
          </a:bodyPr>
          <a:lstStyle/>
          <a:p>
            <a:r>
              <a:rPr lang="en-US" b="1" dirty="0"/>
              <a:t>VA Electronic Determination Aid (VAEDA)</a:t>
            </a:r>
          </a:p>
          <a:p>
            <a:pPr lvl="1"/>
            <a:r>
              <a:rPr lang="en-US" dirty="0"/>
              <a:t>Decision support tool for research/not research decisions</a:t>
            </a:r>
          </a:p>
          <a:p>
            <a:r>
              <a:rPr lang="en-US" b="1" dirty="0"/>
              <a:t>Engagement (redefined)</a:t>
            </a:r>
          </a:p>
          <a:p>
            <a:pPr lvl="1"/>
            <a:r>
              <a:rPr lang="en-US" dirty="0"/>
              <a:t>New interpretation of what it means to be engaged in a research study</a:t>
            </a:r>
          </a:p>
          <a:p>
            <a:pPr lvl="2"/>
            <a:r>
              <a:rPr lang="en-US" dirty="0"/>
              <a:t>Open opportunities for decentralized clinical trials</a:t>
            </a:r>
          </a:p>
          <a:p>
            <a:r>
              <a:rPr lang="en-US" b="1" dirty="0"/>
              <a:t>Clinical Trials Management System (CTMS)</a:t>
            </a:r>
          </a:p>
          <a:p>
            <a:pPr lvl="1"/>
            <a:r>
              <a:rPr lang="en-US" dirty="0"/>
              <a:t>Central platform for research data entry</a:t>
            </a:r>
          </a:p>
          <a:p>
            <a:r>
              <a:rPr lang="en-US" b="1" dirty="0"/>
              <a:t>Research Dashboards – Power BI</a:t>
            </a:r>
          </a:p>
          <a:p>
            <a:pPr lvl="1"/>
            <a:r>
              <a:rPr lang="en-US" dirty="0"/>
              <a:t>Use the data from VAIRRS and CTMS</a:t>
            </a:r>
          </a:p>
        </p:txBody>
      </p:sp>
    </p:spTree>
    <p:extLst>
      <p:ext uri="{BB962C8B-B14F-4D97-AF65-F5344CB8AC3E}">
        <p14:creationId xmlns:p14="http://schemas.microsoft.com/office/powerpoint/2010/main" val="33989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A9C8-E431-414C-AC39-96F318FBBB96}"/>
              </a:ext>
            </a:extLst>
          </p:cNvPr>
          <p:cNvSpPr>
            <a:spLocks noGrp="1"/>
          </p:cNvSpPr>
          <p:nvPr>
            <p:ph type="title"/>
          </p:nvPr>
        </p:nvSpPr>
        <p:spPr/>
        <p:txBody>
          <a:bodyPr/>
          <a:lstStyle/>
          <a:p>
            <a:r>
              <a:rPr lang="en-US" dirty="0"/>
              <a:t>Selected ORD Central Coordination Efforts</a:t>
            </a:r>
          </a:p>
        </p:txBody>
      </p:sp>
      <p:sp>
        <p:nvSpPr>
          <p:cNvPr id="3" name="Content Placeholder 2">
            <a:extLst>
              <a:ext uri="{FF2B5EF4-FFF2-40B4-BE49-F238E27FC236}">
                <a16:creationId xmlns:a16="http://schemas.microsoft.com/office/drawing/2014/main" id="{BE5EA139-1062-4A16-A49F-0451DEC80637}"/>
              </a:ext>
            </a:extLst>
          </p:cNvPr>
          <p:cNvSpPr>
            <a:spLocks noGrp="1"/>
          </p:cNvSpPr>
          <p:nvPr>
            <p:ph idx="1"/>
          </p:nvPr>
        </p:nvSpPr>
        <p:spPr>
          <a:xfrm>
            <a:off x="457200" y="1447850"/>
            <a:ext cx="8229600" cy="4567188"/>
          </a:xfrm>
        </p:spPr>
        <p:txBody>
          <a:bodyPr>
            <a:normAutofit fontScale="92500"/>
          </a:bodyPr>
          <a:lstStyle/>
          <a:p>
            <a:r>
              <a:rPr lang="en-US" dirty="0"/>
              <a:t>COVID-19 Research Registry and Call Center – to support COVID-19 study recruitment</a:t>
            </a:r>
          </a:p>
          <a:p>
            <a:pPr lvl="1"/>
            <a:r>
              <a:rPr lang="en-US" sz="2200" b="1" dirty="0"/>
              <a:t>VEO, CTO/US Digital Services/ORD/MVP/VHA Communications</a:t>
            </a:r>
          </a:p>
          <a:p>
            <a:pPr lvl="1"/>
            <a:r>
              <a:rPr lang="en-US" sz="2200" dirty="0"/>
              <a:t>Operational with &gt;1200 registered</a:t>
            </a:r>
          </a:p>
          <a:p>
            <a:r>
              <a:rPr lang="en-US" dirty="0"/>
              <a:t>DocuSign Access for electronic consent and HIPAA Authorization  </a:t>
            </a:r>
          </a:p>
          <a:p>
            <a:pPr lvl="1"/>
            <a:r>
              <a:rPr lang="en-US" sz="2200" b="1" dirty="0"/>
              <a:t>OI&amp;T IAM Office</a:t>
            </a:r>
          </a:p>
          <a:p>
            <a:pPr lvl="1"/>
            <a:r>
              <a:rPr lang="en-US" sz="2200" dirty="0"/>
              <a:t>to support electronic record keeping</a:t>
            </a:r>
          </a:p>
          <a:p>
            <a:r>
              <a:rPr lang="en-US" dirty="0" err="1"/>
              <a:t>IMedConsent</a:t>
            </a:r>
            <a:r>
              <a:rPr lang="en-US" baseline="30000" dirty="0" err="1"/>
              <a:t>TM</a:t>
            </a:r>
            <a:r>
              <a:rPr lang="en-US" dirty="0"/>
              <a:t> </a:t>
            </a:r>
          </a:p>
          <a:p>
            <a:pPr lvl="1"/>
            <a:r>
              <a:rPr lang="en-US" sz="2200" b="1" dirty="0"/>
              <a:t>National Center for Ethics in Health Care</a:t>
            </a:r>
          </a:p>
          <a:p>
            <a:r>
              <a:rPr lang="en-US" dirty="0"/>
              <a:t>Mobile Vet Centers for COVID-19 preventative trials (only)</a:t>
            </a:r>
          </a:p>
          <a:p>
            <a:pPr lvl="1"/>
            <a:r>
              <a:rPr lang="en-US" b="1" dirty="0"/>
              <a:t>Readjustment Counseling Service </a:t>
            </a:r>
            <a:endParaRPr lang="en-US" sz="2200" b="1" dirty="0"/>
          </a:p>
          <a:p>
            <a:pPr lvl="1"/>
            <a:r>
              <a:rPr lang="en-US" sz="2200" dirty="0"/>
              <a:t>Additional clinical/research space</a:t>
            </a:r>
          </a:p>
          <a:p>
            <a:endParaRPr lang="en-US" dirty="0"/>
          </a:p>
          <a:p>
            <a:endParaRPr lang="en-US" dirty="0"/>
          </a:p>
        </p:txBody>
      </p:sp>
    </p:spTree>
    <p:extLst>
      <p:ext uri="{BB962C8B-B14F-4D97-AF65-F5344CB8AC3E}">
        <p14:creationId xmlns:p14="http://schemas.microsoft.com/office/powerpoint/2010/main" val="283996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F0A2-2195-49B9-88E4-FFCFE4FCD55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DDE1DFE-0707-44D2-BB02-EAF2E671CFB9}"/>
              </a:ext>
            </a:extLst>
          </p:cNvPr>
          <p:cNvSpPr>
            <a:spLocks noGrp="1"/>
          </p:cNvSpPr>
          <p:nvPr>
            <p:ph type="body" idx="1"/>
          </p:nvPr>
        </p:nvSpPr>
        <p:spPr/>
        <p:txBody>
          <a:bodyPr>
            <a:normAutofit fontScale="85000" lnSpcReduction="20000"/>
          </a:bodyPr>
          <a:lstStyle/>
          <a:p>
            <a:pPr algn="ctr"/>
            <a:r>
              <a:rPr lang="en-US" sz="4000" b="1" dirty="0">
                <a:solidFill>
                  <a:schemeClr val="tx1"/>
                </a:solidFill>
              </a:rPr>
              <a:t>RACHEL RAMONI, DMD, SCD</a:t>
            </a:r>
          </a:p>
          <a:p>
            <a:pPr algn="ctr"/>
            <a:r>
              <a:rPr lang="en-US" sz="4000" b="1" dirty="0">
                <a:solidFill>
                  <a:schemeClr val="tx1"/>
                </a:solidFill>
              </a:rPr>
              <a:t>CHIEF RESEARCH AND DEVELOPMENT OFFICER</a:t>
            </a:r>
          </a:p>
        </p:txBody>
      </p:sp>
    </p:spTree>
    <p:extLst>
      <p:ext uri="{BB962C8B-B14F-4D97-AF65-F5344CB8AC3E}">
        <p14:creationId xmlns:p14="http://schemas.microsoft.com/office/powerpoint/2010/main" val="2751004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0155-211E-43FF-9018-369A0C0F30CC}"/>
              </a:ext>
            </a:extLst>
          </p:cNvPr>
          <p:cNvSpPr>
            <a:spLocks noGrp="1"/>
          </p:cNvSpPr>
          <p:nvPr>
            <p:ph type="title"/>
          </p:nvPr>
        </p:nvSpPr>
        <p:spPr/>
        <p:txBody>
          <a:bodyPr/>
          <a:lstStyle/>
          <a:p>
            <a:r>
              <a:rPr lang="en-US" dirty="0"/>
              <a:t>HOLD FOR TERRI’S SLIDES</a:t>
            </a:r>
          </a:p>
        </p:txBody>
      </p:sp>
      <p:sp>
        <p:nvSpPr>
          <p:cNvPr id="4" name="Text Placeholder 3">
            <a:extLst>
              <a:ext uri="{FF2B5EF4-FFF2-40B4-BE49-F238E27FC236}">
                <a16:creationId xmlns:a16="http://schemas.microsoft.com/office/drawing/2014/main" id="{539AC5B3-A337-42A1-87AB-86D8E2291CA7}"/>
              </a:ext>
            </a:extLst>
          </p:cNvPr>
          <p:cNvSpPr>
            <a:spLocks noGrp="1"/>
          </p:cNvSpPr>
          <p:nvPr>
            <p:ph type="body" idx="1"/>
          </p:nvPr>
        </p:nvSpPr>
        <p:spPr>
          <a:xfrm>
            <a:off x="685800" y="1928813"/>
            <a:ext cx="7772400" cy="1500187"/>
          </a:xfrm>
        </p:spPr>
        <p:txBody>
          <a:bodyPr>
            <a:normAutofit/>
          </a:bodyPr>
          <a:lstStyle/>
          <a:p>
            <a:pPr algn="ctr"/>
            <a:r>
              <a:rPr lang="en-US" sz="4000" b="1" dirty="0">
                <a:solidFill>
                  <a:schemeClr val="tx1"/>
                </a:solidFill>
              </a:rPr>
              <a:t>VA SPONSORED CLINICAL STUDIES</a:t>
            </a:r>
          </a:p>
        </p:txBody>
      </p:sp>
      <p:sp>
        <p:nvSpPr>
          <p:cNvPr id="5" name="Text Placeholder 3">
            <a:extLst>
              <a:ext uri="{FF2B5EF4-FFF2-40B4-BE49-F238E27FC236}">
                <a16:creationId xmlns:a16="http://schemas.microsoft.com/office/drawing/2014/main" id="{9E562384-0AE4-46EF-9B95-1C2D2004769F}"/>
              </a:ext>
            </a:extLst>
          </p:cNvPr>
          <p:cNvSpPr txBox="1">
            <a:spLocks/>
          </p:cNvSpPr>
          <p:nvPr/>
        </p:nvSpPr>
        <p:spPr>
          <a:xfrm>
            <a:off x="722313" y="3167857"/>
            <a:ext cx="7772400" cy="1500187"/>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Georgia"/>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Georgi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Georgia"/>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Georgia"/>
              </a:defRPr>
            </a:lvl4pPr>
            <a:lvl5pPr marL="1828800" indent="0" algn="l" defTabSz="457200" rtl="0" eaLnBrk="1" latinLnBrk="0" hangingPunct="1">
              <a:spcBef>
                <a:spcPct val="20000"/>
              </a:spcBef>
              <a:buFont typeface="Arial"/>
              <a:buNone/>
              <a:defRPr sz="1400" kern="1200">
                <a:solidFill>
                  <a:schemeClr val="tx1">
                    <a:tint val="75000"/>
                  </a:schemeClr>
                </a:solidFill>
                <a:latin typeface="Georgia"/>
                <a:ea typeface="+mn-ea"/>
                <a:cs typeface="Georgi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3200" b="1" dirty="0">
                <a:solidFill>
                  <a:schemeClr val="tx1"/>
                </a:solidFill>
              </a:rPr>
              <a:t>Terri Gleason, PhD</a:t>
            </a:r>
          </a:p>
        </p:txBody>
      </p:sp>
    </p:spTree>
    <p:extLst>
      <p:ext uri="{BB962C8B-B14F-4D97-AF65-F5344CB8AC3E}">
        <p14:creationId xmlns:p14="http://schemas.microsoft.com/office/powerpoint/2010/main" val="2457882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0155-211E-43FF-9018-369A0C0F30CC}"/>
              </a:ext>
            </a:extLst>
          </p:cNvPr>
          <p:cNvSpPr>
            <a:spLocks noGrp="1"/>
          </p:cNvSpPr>
          <p:nvPr>
            <p:ph type="title"/>
          </p:nvPr>
        </p:nvSpPr>
        <p:spPr/>
        <p:txBody>
          <a:bodyPr>
            <a:normAutofit/>
          </a:bodyPr>
          <a:lstStyle/>
          <a:p>
            <a:pPr algn="ctr"/>
            <a:r>
              <a:rPr lang="en-US" sz="3200" dirty="0"/>
              <a:t>VA’s COVID-19 CLINICAL TRIALS</a:t>
            </a:r>
          </a:p>
        </p:txBody>
      </p:sp>
      <p:sp>
        <p:nvSpPr>
          <p:cNvPr id="3" name="Content Placeholder 2">
            <a:extLst>
              <a:ext uri="{FF2B5EF4-FFF2-40B4-BE49-F238E27FC236}">
                <a16:creationId xmlns:a16="http://schemas.microsoft.com/office/drawing/2014/main" id="{BEAC2BF7-9F74-4C6D-9FFB-1E123B789650}"/>
              </a:ext>
            </a:extLst>
          </p:cNvPr>
          <p:cNvSpPr>
            <a:spLocks noGrp="1"/>
          </p:cNvSpPr>
          <p:nvPr>
            <p:ph idx="1"/>
          </p:nvPr>
        </p:nvSpPr>
        <p:spPr>
          <a:xfrm>
            <a:off x="457200" y="1243584"/>
            <a:ext cx="8229600" cy="4623379"/>
          </a:xfrm>
        </p:spPr>
        <p:txBody>
          <a:bodyPr>
            <a:normAutofit fontScale="92500"/>
          </a:bodyPr>
          <a:lstStyle/>
          <a:p>
            <a:r>
              <a:rPr lang="en-US" dirty="0"/>
              <a:t>In addition to national OWS trials, ORD is also supporting clinical trials to determine </a:t>
            </a:r>
            <a:r>
              <a:rPr lang="en-US" b="1" dirty="0"/>
              <a:t>safe</a:t>
            </a:r>
            <a:r>
              <a:rPr lang="en-US" dirty="0"/>
              <a:t> and </a:t>
            </a:r>
            <a:r>
              <a:rPr lang="en-US" b="1" dirty="0"/>
              <a:t>effective</a:t>
            </a:r>
            <a:r>
              <a:rPr lang="en-US" dirty="0"/>
              <a:t> interventions across the therapeutic spectrum from prevention, mild/outpatient, severe/inpatient – and - including biospecimen collection protocol for future analyses</a:t>
            </a:r>
          </a:p>
          <a:p>
            <a:r>
              <a:rPr lang="en-US" dirty="0"/>
              <a:t>Several funding mechanisms are available for VA investigators to propose clinical trials, including our standing programs such as the VA Merit Review and CSP trials</a:t>
            </a:r>
          </a:p>
          <a:p>
            <a:r>
              <a:rPr lang="en-US" dirty="0"/>
              <a:t>A </a:t>
            </a:r>
            <a:r>
              <a:rPr lang="en-US" b="1" dirty="0"/>
              <a:t>new, innovation </a:t>
            </a:r>
            <a:r>
              <a:rPr lang="en-US" dirty="0"/>
              <a:t>focused on COVID-19 has also just been introduced:  VA CURES Program is coordinating work via master protocols, starting with convalescent plasma trial for VA inpatients, and expanding to early prevention protocol, then outpatient protocol.  Opportunities to present study ideas will be open soon.</a:t>
            </a:r>
          </a:p>
        </p:txBody>
      </p:sp>
    </p:spTree>
    <p:extLst>
      <p:ext uri="{BB962C8B-B14F-4D97-AF65-F5344CB8AC3E}">
        <p14:creationId xmlns:p14="http://schemas.microsoft.com/office/powerpoint/2010/main" val="4187178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AB30-49BC-4F4C-A5FC-A9745989C3C8}"/>
              </a:ext>
            </a:extLst>
          </p:cNvPr>
          <p:cNvSpPr>
            <a:spLocks noGrp="1"/>
          </p:cNvSpPr>
          <p:nvPr>
            <p:ph type="title"/>
          </p:nvPr>
        </p:nvSpPr>
        <p:spPr/>
        <p:txBody>
          <a:bodyPr>
            <a:normAutofit/>
          </a:bodyPr>
          <a:lstStyle/>
          <a:p>
            <a:pPr algn="ctr"/>
            <a:r>
              <a:rPr lang="en-US" sz="3200" dirty="0"/>
              <a:t>VA Trials of Note:  1. HITCH</a:t>
            </a:r>
          </a:p>
        </p:txBody>
      </p:sp>
      <p:sp>
        <p:nvSpPr>
          <p:cNvPr id="3" name="Content Placeholder 2">
            <a:extLst>
              <a:ext uri="{FF2B5EF4-FFF2-40B4-BE49-F238E27FC236}">
                <a16:creationId xmlns:a16="http://schemas.microsoft.com/office/drawing/2014/main" id="{225DB40B-F9A5-4E03-9CF7-F2DC2329227C}"/>
              </a:ext>
            </a:extLst>
          </p:cNvPr>
          <p:cNvSpPr>
            <a:spLocks noGrp="1"/>
          </p:cNvSpPr>
          <p:nvPr>
            <p:ph idx="1"/>
          </p:nvPr>
        </p:nvSpPr>
        <p:spPr>
          <a:xfrm>
            <a:off x="457200" y="1377696"/>
            <a:ext cx="8229600" cy="4489267"/>
          </a:xfrm>
        </p:spPr>
        <p:txBody>
          <a:bodyPr/>
          <a:lstStyle/>
          <a:p>
            <a:r>
              <a:rPr lang="en-US" b="1" dirty="0"/>
              <a:t>HITCH</a:t>
            </a:r>
            <a:r>
              <a:rPr lang="en-US" dirty="0"/>
              <a:t> is examining safety and benefit of </a:t>
            </a:r>
            <a:r>
              <a:rPr lang="en-US" dirty="0" err="1"/>
              <a:t>degarelix</a:t>
            </a:r>
            <a:r>
              <a:rPr lang="en-US" dirty="0"/>
              <a:t> in patients hospitalized for COVID-19.  Study is attempting to enroll 185 participants randomized to either study drug or matched placebo. Study drug is hypothesized to reduce the onslaught of further compromise particularly with respect to lung function and if successful should result in reduction of days on ventilator and death.</a:t>
            </a:r>
          </a:p>
          <a:p>
            <a:r>
              <a:rPr lang="en-US" b="1" dirty="0"/>
              <a:t>HITCH</a:t>
            </a:r>
            <a:r>
              <a:rPr lang="en-US" dirty="0"/>
              <a:t> is active in 11 of 14 planned sites across the country. Challenges include reducing the patient contacts by research staff and others, the changing case load numbers  (and hospitalization for non-COVID-19 conditions)</a:t>
            </a:r>
          </a:p>
        </p:txBody>
      </p:sp>
    </p:spTree>
    <p:extLst>
      <p:ext uri="{BB962C8B-B14F-4D97-AF65-F5344CB8AC3E}">
        <p14:creationId xmlns:p14="http://schemas.microsoft.com/office/powerpoint/2010/main" val="982313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6173-9402-4396-A613-8F8912B89876}"/>
              </a:ext>
            </a:extLst>
          </p:cNvPr>
          <p:cNvSpPr>
            <a:spLocks noGrp="1"/>
          </p:cNvSpPr>
          <p:nvPr>
            <p:ph type="title"/>
          </p:nvPr>
        </p:nvSpPr>
        <p:spPr/>
        <p:txBody>
          <a:bodyPr>
            <a:normAutofit/>
          </a:bodyPr>
          <a:lstStyle/>
          <a:p>
            <a:pPr algn="ctr"/>
            <a:r>
              <a:rPr lang="en-US" sz="3600" dirty="0"/>
              <a:t>2. VA CURES-1</a:t>
            </a:r>
          </a:p>
        </p:txBody>
      </p:sp>
      <p:sp>
        <p:nvSpPr>
          <p:cNvPr id="3" name="Content Placeholder 2">
            <a:extLst>
              <a:ext uri="{FF2B5EF4-FFF2-40B4-BE49-F238E27FC236}">
                <a16:creationId xmlns:a16="http://schemas.microsoft.com/office/drawing/2014/main" id="{DF688B14-2119-445C-8ED6-408864F36CB9}"/>
              </a:ext>
            </a:extLst>
          </p:cNvPr>
          <p:cNvSpPr>
            <a:spLocks noGrp="1"/>
          </p:cNvSpPr>
          <p:nvPr>
            <p:ph idx="1"/>
          </p:nvPr>
        </p:nvSpPr>
        <p:spPr>
          <a:xfrm>
            <a:off x="457200" y="1536192"/>
            <a:ext cx="8229600" cy="4330771"/>
          </a:xfrm>
        </p:spPr>
        <p:txBody>
          <a:bodyPr>
            <a:normAutofit/>
          </a:bodyPr>
          <a:lstStyle/>
          <a:p>
            <a:r>
              <a:rPr lang="en-US" dirty="0"/>
              <a:t>VA CURES-1 is tackling the important question of the benefit of convalescent plasma, which has been used in other infectious diseases and recently was used in a clinical protocol for COVID-19 patients (VA data is being analyzed)</a:t>
            </a:r>
          </a:p>
          <a:p>
            <a:r>
              <a:rPr lang="en-US" dirty="0"/>
              <a:t>VA CURES-1 will provide plasma or saline in a blinded fashion during administration to determine benefit in reducing need for ventilation and preventing death </a:t>
            </a:r>
          </a:p>
          <a:p>
            <a:r>
              <a:rPr lang="en-US" dirty="0"/>
              <a:t>With a focus on recruiting 702 participants from approximately 25 sites, this study will definitively answer whether convalescent plasma is effective in an RCT</a:t>
            </a:r>
          </a:p>
        </p:txBody>
      </p:sp>
    </p:spTree>
    <p:extLst>
      <p:ext uri="{BB962C8B-B14F-4D97-AF65-F5344CB8AC3E}">
        <p14:creationId xmlns:p14="http://schemas.microsoft.com/office/powerpoint/2010/main" val="3374872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FA07-4757-4E26-9B2A-4BDF98147818}"/>
              </a:ext>
            </a:extLst>
          </p:cNvPr>
          <p:cNvSpPr>
            <a:spLocks noGrp="1"/>
          </p:cNvSpPr>
          <p:nvPr>
            <p:ph type="title"/>
          </p:nvPr>
        </p:nvSpPr>
        <p:spPr/>
        <p:txBody>
          <a:bodyPr>
            <a:normAutofit/>
          </a:bodyPr>
          <a:lstStyle/>
          <a:p>
            <a:pPr algn="ctr"/>
            <a:r>
              <a:rPr lang="en-US" sz="3200" dirty="0"/>
              <a:t>Future Look and Feel of VA Clinical Trials</a:t>
            </a:r>
          </a:p>
        </p:txBody>
      </p:sp>
      <p:sp>
        <p:nvSpPr>
          <p:cNvPr id="3" name="Content Placeholder 2">
            <a:extLst>
              <a:ext uri="{FF2B5EF4-FFF2-40B4-BE49-F238E27FC236}">
                <a16:creationId xmlns:a16="http://schemas.microsoft.com/office/drawing/2014/main" id="{7BC17440-4FC3-4FC5-84B6-A56DA764F7A9}"/>
              </a:ext>
            </a:extLst>
          </p:cNvPr>
          <p:cNvSpPr>
            <a:spLocks noGrp="1"/>
          </p:cNvSpPr>
          <p:nvPr>
            <p:ph idx="1"/>
          </p:nvPr>
        </p:nvSpPr>
        <p:spPr>
          <a:xfrm>
            <a:off x="865632" y="1353312"/>
            <a:ext cx="7376160" cy="4513651"/>
          </a:xfrm>
        </p:spPr>
        <p:txBody>
          <a:bodyPr/>
          <a:lstStyle/>
          <a:p>
            <a:r>
              <a:rPr lang="en-US" b="1" dirty="0"/>
              <a:t>Prioritization</a:t>
            </a:r>
            <a:r>
              <a:rPr lang="en-US" dirty="0"/>
              <a:t> of activity through extensive outreach and consultation: What is the most important question to answer first?</a:t>
            </a:r>
          </a:p>
          <a:p>
            <a:r>
              <a:rPr lang="en-US" b="1" dirty="0"/>
              <a:t>Seamless integration </a:t>
            </a:r>
            <a:r>
              <a:rPr lang="en-US" dirty="0"/>
              <a:t>with affected program offices regarding trial implementation, from idea initiation and study design through the stages of moving findings into practice</a:t>
            </a:r>
          </a:p>
          <a:p>
            <a:r>
              <a:rPr lang="en-US" b="1" dirty="0"/>
              <a:t>Established infrastructure </a:t>
            </a:r>
            <a:r>
              <a:rPr lang="en-US" dirty="0"/>
              <a:t>that promotes more </a:t>
            </a:r>
            <a:r>
              <a:rPr lang="en-US" b="1" dirty="0"/>
              <a:t>sustainability</a:t>
            </a:r>
            <a:r>
              <a:rPr lang="en-US" dirty="0"/>
              <a:t> at the local sites as well as increased </a:t>
            </a:r>
            <a:r>
              <a:rPr lang="en-US" b="1" dirty="0"/>
              <a:t>efficiency</a:t>
            </a:r>
            <a:r>
              <a:rPr lang="en-US" dirty="0"/>
              <a:t> through standardized approaches such as master protocols and integrated study teams</a:t>
            </a:r>
          </a:p>
          <a:p>
            <a:endParaRPr lang="en-US" dirty="0"/>
          </a:p>
        </p:txBody>
      </p:sp>
    </p:spTree>
    <p:extLst>
      <p:ext uri="{BB962C8B-B14F-4D97-AF65-F5344CB8AC3E}">
        <p14:creationId xmlns:p14="http://schemas.microsoft.com/office/powerpoint/2010/main" val="2559301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7AB8-4321-4770-B568-F6002B940D95}"/>
              </a:ext>
            </a:extLst>
          </p:cNvPr>
          <p:cNvSpPr>
            <a:spLocks noGrp="1"/>
          </p:cNvSpPr>
          <p:nvPr>
            <p:ph type="title"/>
          </p:nvPr>
        </p:nvSpPr>
        <p:spPr/>
        <p:txBody>
          <a:bodyPr>
            <a:normAutofit fontScale="90000"/>
          </a:bodyPr>
          <a:lstStyle/>
          <a:p>
            <a:r>
              <a:rPr lang="en-US" dirty="0"/>
              <a:t>CSP 2028 - Epidemiology, Immunology and Clinical Characteristics of COVID-19 (EPIC</a:t>
            </a:r>
            <a:r>
              <a:rPr lang="en-US" baseline="30000" dirty="0"/>
              <a:t>3</a:t>
            </a:r>
            <a:r>
              <a:rPr lang="en-US" dirty="0"/>
              <a:t>) within VHA</a:t>
            </a:r>
          </a:p>
        </p:txBody>
      </p:sp>
      <p:sp>
        <p:nvSpPr>
          <p:cNvPr id="3" name="Content Placeholder 2">
            <a:extLst>
              <a:ext uri="{FF2B5EF4-FFF2-40B4-BE49-F238E27FC236}">
                <a16:creationId xmlns:a16="http://schemas.microsoft.com/office/drawing/2014/main" id="{ED4A0284-F8DD-462F-A2EE-DE8E3CD48032}"/>
              </a:ext>
            </a:extLst>
          </p:cNvPr>
          <p:cNvSpPr>
            <a:spLocks noGrp="1"/>
          </p:cNvSpPr>
          <p:nvPr>
            <p:ph idx="1"/>
          </p:nvPr>
        </p:nvSpPr>
        <p:spPr>
          <a:xfrm>
            <a:off x="307298" y="1333743"/>
            <a:ext cx="8229600" cy="4857195"/>
          </a:xfrm>
        </p:spPr>
        <p:txBody>
          <a:bodyPr>
            <a:normAutofit fontScale="77500" lnSpcReduction="20000"/>
          </a:bodyPr>
          <a:lstStyle/>
          <a:p>
            <a:r>
              <a:rPr lang="en-US" dirty="0"/>
              <a:t>Partnership with Department of Defense</a:t>
            </a:r>
          </a:p>
          <a:p>
            <a:pPr marL="0" lvl="0" indent="0">
              <a:buNone/>
            </a:pPr>
            <a:endParaRPr lang="en-US" dirty="0"/>
          </a:p>
          <a:p>
            <a:pPr lvl="0"/>
            <a:r>
              <a:rPr lang="en-US" b="1" dirty="0"/>
              <a:t>Aim 1: </a:t>
            </a:r>
            <a:r>
              <a:rPr lang="en-US" dirty="0"/>
              <a:t>Identify patterns of SARS-CoV-2 viral shedding from multiple body sites in inpatient Veterans with COVID-19 infection during hospitalization through 28 days of follow-up. </a:t>
            </a:r>
          </a:p>
          <a:p>
            <a:pPr lvl="0"/>
            <a:r>
              <a:rPr lang="en-US" b="1" dirty="0"/>
              <a:t>Aim 2: </a:t>
            </a:r>
            <a:r>
              <a:rPr lang="en-US" dirty="0"/>
              <a:t>Characterize development of immunity among inpatient and outpatient Veterans with COVID-19 from first VHA encounter though 24 months. </a:t>
            </a:r>
          </a:p>
          <a:p>
            <a:pPr lvl="0"/>
            <a:r>
              <a:rPr lang="en-US" b="1" dirty="0"/>
              <a:t>Aim 3:</a:t>
            </a:r>
            <a:r>
              <a:rPr lang="en-US" dirty="0"/>
              <a:t> Determine predictors of infection and disease course, severity and related death among inpatient and outpatient Veterans with and without SARS-CoV-2 infection and/or COVID-19 disease over 24 months.</a:t>
            </a:r>
          </a:p>
          <a:p>
            <a:pPr lvl="0"/>
            <a:r>
              <a:rPr lang="en-US" b="1" dirty="0"/>
              <a:t>Aim 4: </a:t>
            </a:r>
            <a:r>
              <a:rPr lang="en-US" dirty="0"/>
              <a:t>Determine individual and health-facility-level risk factors for infection (including asymptomatic infection) with SARS-CoV-2 among Veterans at high risk for COVID-19 disease who are living in VHA Community Living Centers.</a:t>
            </a:r>
          </a:p>
          <a:p>
            <a:endParaRPr lang="en-US" dirty="0"/>
          </a:p>
          <a:p>
            <a:pPr marL="0" indent="0">
              <a:buNone/>
            </a:pPr>
            <a:r>
              <a:rPr lang="en-US" dirty="0"/>
              <a:t>Study Chairs: Jennifer Lee, MD (Palo Alto); Jennifer Ross, MD (Puget Sound)</a:t>
            </a:r>
          </a:p>
          <a:p>
            <a:pPr marL="0" indent="0">
              <a:buNone/>
            </a:pPr>
            <a:r>
              <a:rPr lang="en-US" dirty="0"/>
              <a:t>CSP Coordinating Center: Seattle CSP Epidemiology Center (Nick Smith, PhD)</a:t>
            </a:r>
          </a:p>
        </p:txBody>
      </p:sp>
    </p:spTree>
    <p:extLst>
      <p:ext uri="{BB962C8B-B14F-4D97-AF65-F5344CB8AC3E}">
        <p14:creationId xmlns:p14="http://schemas.microsoft.com/office/powerpoint/2010/main" val="280395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E447-086A-4403-BBDF-CF5A003B733C}"/>
              </a:ext>
            </a:extLst>
          </p:cNvPr>
          <p:cNvSpPr>
            <a:spLocks noGrp="1"/>
          </p:cNvSpPr>
          <p:nvPr>
            <p:ph type="title"/>
          </p:nvPr>
        </p:nvSpPr>
        <p:spPr/>
        <p:txBody>
          <a:bodyPr/>
          <a:lstStyle/>
          <a:p>
            <a:r>
              <a:rPr lang="en-US" dirty="0"/>
              <a:t>CSP 2028 / EPIC</a:t>
            </a:r>
            <a:r>
              <a:rPr lang="en-US" baseline="30000" dirty="0"/>
              <a:t>3</a:t>
            </a:r>
          </a:p>
        </p:txBody>
      </p:sp>
      <p:sp>
        <p:nvSpPr>
          <p:cNvPr id="3" name="Content Placeholder 2">
            <a:extLst>
              <a:ext uri="{FF2B5EF4-FFF2-40B4-BE49-F238E27FC236}">
                <a16:creationId xmlns:a16="http://schemas.microsoft.com/office/drawing/2014/main" id="{51FA94ED-A82A-431E-9020-13334915CC56}"/>
              </a:ext>
            </a:extLst>
          </p:cNvPr>
          <p:cNvSpPr>
            <a:spLocks noGrp="1"/>
          </p:cNvSpPr>
          <p:nvPr>
            <p:ph idx="1"/>
          </p:nvPr>
        </p:nvSpPr>
        <p:spPr/>
        <p:txBody>
          <a:bodyPr>
            <a:normAutofit/>
          </a:bodyPr>
          <a:lstStyle/>
          <a:p>
            <a:pPr>
              <a:spcBef>
                <a:spcPts val="0"/>
              </a:spcBef>
              <a:spcAft>
                <a:spcPts val="200"/>
              </a:spcAft>
              <a:buFont typeface="Arial" panose="020B0604020202020204" pitchFamily="34" charset="0"/>
              <a:buChar char="•"/>
            </a:pPr>
            <a:r>
              <a:rPr lang="en-US" dirty="0"/>
              <a:t>3 cohorts of Veterans </a:t>
            </a:r>
          </a:p>
          <a:p>
            <a:pPr lvl="1">
              <a:spcBef>
                <a:spcPts val="0"/>
              </a:spcBef>
              <a:spcAft>
                <a:spcPts val="200"/>
              </a:spcAft>
              <a:buFont typeface="Arial" panose="020B0604020202020204" pitchFamily="34" charset="0"/>
              <a:buChar char="•"/>
            </a:pPr>
            <a:r>
              <a:rPr lang="en-US" dirty="0"/>
              <a:t>3,400 positive/negative inpatient</a:t>
            </a:r>
          </a:p>
          <a:p>
            <a:pPr lvl="1">
              <a:spcBef>
                <a:spcPts val="0"/>
              </a:spcBef>
              <a:spcAft>
                <a:spcPts val="200"/>
              </a:spcAft>
              <a:buFont typeface="Arial" panose="020B0604020202020204" pitchFamily="34" charset="0"/>
              <a:buChar char="•"/>
            </a:pPr>
            <a:r>
              <a:rPr lang="en-US" dirty="0"/>
              <a:t>5,000 positive/negative outpatient</a:t>
            </a:r>
          </a:p>
          <a:p>
            <a:pPr lvl="1">
              <a:spcBef>
                <a:spcPts val="0"/>
              </a:spcBef>
              <a:spcAft>
                <a:spcPts val="200"/>
              </a:spcAft>
              <a:buFont typeface="Arial" panose="020B0604020202020204" pitchFamily="34" charset="0"/>
              <a:buChar char="•"/>
            </a:pPr>
            <a:r>
              <a:rPr lang="en-US" dirty="0"/>
              <a:t>600  CLC</a:t>
            </a:r>
          </a:p>
          <a:p>
            <a:pPr>
              <a:spcBef>
                <a:spcPts val="0"/>
              </a:spcBef>
              <a:spcAft>
                <a:spcPts val="200"/>
              </a:spcAft>
              <a:buFont typeface="Arial" panose="020B0604020202020204" pitchFamily="34" charset="0"/>
              <a:buChar char="•"/>
            </a:pPr>
            <a:r>
              <a:rPr lang="en-US" dirty="0"/>
              <a:t>Up to 16 recruitment sites with 12 months of recruitment</a:t>
            </a:r>
          </a:p>
          <a:p>
            <a:pPr marL="800100" lvl="1" indent="-342900">
              <a:spcBef>
                <a:spcPts val="0"/>
              </a:spcBef>
              <a:spcAft>
                <a:spcPts val="200"/>
              </a:spcAft>
              <a:buFont typeface="Arial" panose="020B0604020202020204" pitchFamily="34" charset="0"/>
              <a:buChar char="•"/>
            </a:pPr>
            <a:r>
              <a:rPr lang="en-US" dirty="0"/>
              <a:t>Start: July 22, 2020 </a:t>
            </a:r>
            <a:r>
              <a:rPr lang="en-US" sz="1600" i="1" dirty="0"/>
              <a:t> </a:t>
            </a:r>
          </a:p>
          <a:p>
            <a:pPr marL="800100" lvl="1" indent="-342900">
              <a:spcBef>
                <a:spcPts val="0"/>
              </a:spcBef>
              <a:spcAft>
                <a:spcPts val="200"/>
              </a:spcAft>
              <a:buFont typeface="Arial" panose="020B0604020202020204" pitchFamily="34" charset="0"/>
              <a:buChar char="•"/>
            </a:pPr>
            <a:r>
              <a:rPr lang="en-US" dirty="0"/>
              <a:t>End: July 2021</a:t>
            </a:r>
          </a:p>
          <a:p>
            <a:pPr>
              <a:spcBef>
                <a:spcPts val="0"/>
              </a:spcBef>
              <a:spcAft>
                <a:spcPts val="200"/>
              </a:spcAft>
              <a:buFont typeface="Arial" panose="020B0604020202020204" pitchFamily="34" charset="0"/>
              <a:buChar char="•"/>
            </a:pPr>
            <a:r>
              <a:rPr lang="en-US" dirty="0"/>
              <a:t>24 months of follow-up</a:t>
            </a:r>
          </a:p>
          <a:p>
            <a:pPr>
              <a:spcBef>
                <a:spcPts val="0"/>
              </a:spcBef>
              <a:spcAft>
                <a:spcPts val="200"/>
              </a:spcAft>
              <a:buFont typeface="Arial" panose="020B0604020202020204" pitchFamily="34" charset="0"/>
              <a:buChar char="•"/>
            </a:pPr>
            <a:r>
              <a:rPr lang="en-US" dirty="0"/>
              <a:t>Study end date: September 30, 2024</a:t>
            </a:r>
          </a:p>
        </p:txBody>
      </p:sp>
    </p:spTree>
    <p:extLst>
      <p:ext uri="{BB962C8B-B14F-4D97-AF65-F5344CB8AC3E}">
        <p14:creationId xmlns:p14="http://schemas.microsoft.com/office/powerpoint/2010/main" val="2394988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650E32-044D-4F70-922D-C3A79CD81F76}"/>
              </a:ext>
            </a:extLst>
          </p:cNvPr>
          <p:cNvSpPr>
            <a:spLocks noGrp="1"/>
          </p:cNvSpPr>
          <p:nvPr>
            <p:ph type="title"/>
          </p:nvPr>
        </p:nvSpPr>
        <p:spPr/>
        <p:txBody>
          <a:bodyPr/>
          <a:lstStyle/>
          <a:p>
            <a:pPr algn="ctr"/>
            <a:r>
              <a:rPr lang="en-US" dirty="0">
                <a:solidFill>
                  <a:schemeClr val="tx1"/>
                </a:solidFill>
                <a:latin typeface="+mn-lt"/>
              </a:rPr>
              <a:t>David Atkins, MD, MPH</a:t>
            </a:r>
          </a:p>
        </p:txBody>
      </p:sp>
      <p:sp>
        <p:nvSpPr>
          <p:cNvPr id="5" name="Text Placeholder 4">
            <a:extLst>
              <a:ext uri="{FF2B5EF4-FFF2-40B4-BE49-F238E27FC236}">
                <a16:creationId xmlns:a16="http://schemas.microsoft.com/office/drawing/2014/main" id="{D26FD446-3A43-425A-8B1A-30DB9F0D5B56}"/>
              </a:ext>
            </a:extLst>
          </p:cNvPr>
          <p:cNvSpPr>
            <a:spLocks noGrp="1"/>
          </p:cNvSpPr>
          <p:nvPr>
            <p:ph type="body" idx="1"/>
          </p:nvPr>
        </p:nvSpPr>
        <p:spPr>
          <a:xfrm>
            <a:off x="685800" y="2082254"/>
            <a:ext cx="7772400" cy="1500187"/>
          </a:xfrm>
        </p:spPr>
        <p:txBody>
          <a:bodyPr>
            <a:normAutofit/>
          </a:bodyPr>
          <a:lstStyle/>
          <a:p>
            <a:pPr algn="ctr"/>
            <a:r>
              <a:rPr lang="en-US" sz="4000" b="1" dirty="0">
                <a:solidFill>
                  <a:schemeClr val="tx1"/>
                </a:solidFill>
              </a:rPr>
              <a:t>COVID-19 ANALYTICS AND IMPACTS</a:t>
            </a:r>
          </a:p>
        </p:txBody>
      </p:sp>
    </p:spTree>
    <p:extLst>
      <p:ext uri="{BB962C8B-B14F-4D97-AF65-F5344CB8AC3E}">
        <p14:creationId xmlns:p14="http://schemas.microsoft.com/office/powerpoint/2010/main" val="2715959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0155-211E-43FF-9018-369A0C0F30CC}"/>
              </a:ext>
            </a:extLst>
          </p:cNvPr>
          <p:cNvSpPr>
            <a:spLocks noGrp="1"/>
          </p:cNvSpPr>
          <p:nvPr>
            <p:ph type="title"/>
          </p:nvPr>
        </p:nvSpPr>
        <p:spPr/>
        <p:txBody>
          <a:bodyPr>
            <a:normAutofit/>
          </a:bodyPr>
          <a:lstStyle/>
          <a:p>
            <a:r>
              <a:rPr lang="en-US" dirty="0"/>
              <a:t>Health Services Research on the Impact of COVID</a:t>
            </a:r>
          </a:p>
        </p:txBody>
      </p:sp>
      <p:sp>
        <p:nvSpPr>
          <p:cNvPr id="3" name="Content Placeholder 2">
            <a:extLst>
              <a:ext uri="{FF2B5EF4-FFF2-40B4-BE49-F238E27FC236}">
                <a16:creationId xmlns:a16="http://schemas.microsoft.com/office/drawing/2014/main" id="{BEAC2BF7-9F74-4C6D-9FFB-1E123B789650}"/>
              </a:ext>
            </a:extLst>
          </p:cNvPr>
          <p:cNvSpPr>
            <a:spLocks noGrp="1"/>
          </p:cNvSpPr>
          <p:nvPr>
            <p:ph idx="1"/>
          </p:nvPr>
        </p:nvSpPr>
        <p:spPr>
          <a:xfrm>
            <a:off x="457199" y="1229194"/>
            <a:ext cx="8386997" cy="4637770"/>
          </a:xfrm>
        </p:spPr>
        <p:txBody>
          <a:bodyPr>
            <a:normAutofit/>
          </a:bodyPr>
          <a:lstStyle/>
          <a:p>
            <a:pPr marL="0" indent="0">
              <a:buNone/>
            </a:pPr>
            <a:r>
              <a:rPr lang="en-US" dirty="0"/>
              <a:t>(</a:t>
            </a:r>
            <a:r>
              <a:rPr lang="en-US" i="1" dirty="0"/>
              <a:t>Points of Contact follow Research Areas)</a:t>
            </a:r>
            <a:endParaRPr lang="en-US" dirty="0"/>
          </a:p>
          <a:p>
            <a:r>
              <a:rPr lang="en-US" dirty="0"/>
              <a:t>Rapid evidence Synthesis of Emerging Evidence – </a:t>
            </a:r>
            <a:r>
              <a:rPr lang="en-US" i="1" dirty="0"/>
              <a:t>Nicole Floyd</a:t>
            </a:r>
            <a:endParaRPr lang="en-US" dirty="0"/>
          </a:p>
          <a:p>
            <a:r>
              <a:rPr lang="en-US" dirty="0"/>
              <a:t>Observational studies of medication treatments -- </a:t>
            </a:r>
            <a:r>
              <a:rPr lang="en-US" i="1" dirty="0"/>
              <a:t>Alexandra Neuhaus-Follini</a:t>
            </a:r>
          </a:p>
          <a:p>
            <a:r>
              <a:rPr lang="en-US" dirty="0"/>
              <a:t>Rapid response projects – </a:t>
            </a:r>
            <a:r>
              <a:rPr lang="en-US" i="1" dirty="0"/>
              <a:t>Emily Evans</a:t>
            </a:r>
          </a:p>
          <a:p>
            <a:r>
              <a:rPr lang="en-US" dirty="0"/>
              <a:t>Disparities in COVID Outcomes –  </a:t>
            </a:r>
            <a:r>
              <a:rPr lang="en-US" i="1" dirty="0"/>
              <a:t>Naomi Tomoyasu</a:t>
            </a:r>
          </a:p>
          <a:p>
            <a:r>
              <a:rPr lang="en-US" dirty="0"/>
              <a:t>Modeling Risk of Infection and Poor Outcomes – </a:t>
            </a:r>
            <a:r>
              <a:rPr lang="en-US" i="1" dirty="0"/>
              <a:t>Miho Tanaka</a:t>
            </a:r>
          </a:p>
          <a:p>
            <a:r>
              <a:rPr lang="en-US" dirty="0"/>
              <a:t>COVID impacts on Veterans in Long Term Care – </a:t>
            </a:r>
            <a:r>
              <a:rPr lang="en-US" i="1" dirty="0"/>
              <a:t>George Fitzelle</a:t>
            </a:r>
            <a:endParaRPr lang="en-US" dirty="0"/>
          </a:p>
          <a:p>
            <a:r>
              <a:rPr lang="en-US" b="1"/>
              <a:t>IN </a:t>
            </a:r>
            <a:r>
              <a:rPr lang="en-US" b="1" dirty="0"/>
              <a:t>DEVELOPMENT </a:t>
            </a:r>
            <a:r>
              <a:rPr lang="en-US" dirty="0"/>
              <a:t>– Impacts of the Pandemic on Care and Outcomes for Non-COVID Conditions </a:t>
            </a:r>
            <a:r>
              <a:rPr lang="en-US" b="1" dirty="0"/>
              <a:t>–</a:t>
            </a:r>
            <a:r>
              <a:rPr lang="en-US" i="1" dirty="0"/>
              <a:t>Stephanie Guerra</a:t>
            </a:r>
            <a:r>
              <a:rPr lang="en-US" dirty="0"/>
              <a:t> </a:t>
            </a:r>
          </a:p>
          <a:p>
            <a:pPr lvl="1"/>
            <a:endParaRPr lang="en-US" dirty="0"/>
          </a:p>
          <a:p>
            <a:endParaRPr lang="en-US" dirty="0"/>
          </a:p>
        </p:txBody>
      </p:sp>
    </p:spTree>
    <p:extLst>
      <p:ext uri="{BB962C8B-B14F-4D97-AF65-F5344CB8AC3E}">
        <p14:creationId xmlns:p14="http://schemas.microsoft.com/office/powerpoint/2010/main" val="1782817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4F3E-1A78-4E3F-8C78-BF404C02CC46}"/>
              </a:ext>
            </a:extLst>
          </p:cNvPr>
          <p:cNvSpPr>
            <a:spLocks noGrp="1"/>
          </p:cNvSpPr>
          <p:nvPr>
            <p:ph type="title"/>
          </p:nvPr>
        </p:nvSpPr>
        <p:spPr>
          <a:xfrm>
            <a:off x="234461" y="234462"/>
            <a:ext cx="8663353" cy="738553"/>
          </a:xfrm>
        </p:spPr>
        <p:txBody>
          <a:bodyPr>
            <a:normAutofit/>
          </a:bodyPr>
          <a:lstStyle/>
          <a:p>
            <a:r>
              <a:rPr lang="en-US" sz="2400" dirty="0">
                <a:latin typeface="Arial" panose="020B0604020202020204" pitchFamily="34" charset="0"/>
                <a:cs typeface="Arial" panose="020B0604020202020204" pitchFamily="34" charset="0"/>
              </a:rPr>
              <a:t>Evidence Synthesis Program (ESP)</a:t>
            </a:r>
          </a:p>
        </p:txBody>
      </p:sp>
      <p:sp>
        <p:nvSpPr>
          <p:cNvPr id="9" name="TextBox 8">
            <a:extLst>
              <a:ext uri="{FF2B5EF4-FFF2-40B4-BE49-F238E27FC236}">
                <a16:creationId xmlns:a16="http://schemas.microsoft.com/office/drawing/2014/main" id="{E9F32B62-891E-4983-AEE9-B7FD8586ACE9}"/>
              </a:ext>
            </a:extLst>
          </p:cNvPr>
          <p:cNvSpPr txBox="1"/>
          <p:nvPr/>
        </p:nvSpPr>
        <p:spPr>
          <a:xfrm>
            <a:off x="234461" y="1055077"/>
            <a:ext cx="8663353" cy="327077"/>
          </a:xfrm>
          <a:prstGeom prst="rect">
            <a:avLst/>
          </a:prstGeom>
          <a:noFill/>
        </p:spPr>
        <p:txBody>
          <a:bodyPr wrap="square" rtlCol="0">
            <a:spAutoFit/>
          </a:bodyPr>
          <a:lstStyle/>
          <a:p>
            <a:pPr lvl="0">
              <a:lnSpc>
                <a:spcPct val="120000"/>
              </a:lnSpc>
            </a:pPr>
            <a:r>
              <a:rPr lang="en-US" sz="1400" b="1" dirty="0">
                <a:solidFill>
                  <a:srgbClr val="002C54"/>
                </a:solidFill>
                <a:latin typeface="Arial" panose="020B0604020202020204" pitchFamily="34" charset="0"/>
                <a:cs typeface="Arial" panose="020B0604020202020204" pitchFamily="34" charset="0"/>
              </a:rPr>
              <a:t>Resource for Clinical and Operational Leadership to Support Decision-making for COVID-19 </a:t>
            </a:r>
          </a:p>
        </p:txBody>
      </p:sp>
      <p:sp>
        <p:nvSpPr>
          <p:cNvPr id="19" name="TextBox 18">
            <a:extLst>
              <a:ext uri="{FF2B5EF4-FFF2-40B4-BE49-F238E27FC236}">
                <a16:creationId xmlns:a16="http://schemas.microsoft.com/office/drawing/2014/main" id="{23A3A0D3-C690-46DA-AB0C-0519E2522B03}"/>
              </a:ext>
            </a:extLst>
          </p:cNvPr>
          <p:cNvSpPr txBox="1"/>
          <p:nvPr/>
        </p:nvSpPr>
        <p:spPr>
          <a:xfrm>
            <a:off x="4347148" y="1465006"/>
            <a:ext cx="4568252" cy="3752822"/>
          </a:xfrm>
          <a:prstGeom prst="rect">
            <a:avLst/>
          </a:prstGeom>
          <a:noFill/>
        </p:spPr>
        <p:txBody>
          <a:bodyPr wrap="square" rtlCol="0">
            <a:spAutoFit/>
          </a:bodyPr>
          <a:lstStyle/>
          <a:p>
            <a:pPr lvl="0">
              <a:spcAft>
                <a:spcPts val="400"/>
              </a:spcAft>
            </a:pPr>
            <a:r>
              <a:rPr lang="en-US" sz="2000" b="1" dirty="0">
                <a:solidFill>
                  <a:prstClr val="black"/>
                </a:solidFill>
                <a:latin typeface="Arial" panose="020B0604020202020204" pitchFamily="34" charset="0"/>
                <a:cs typeface="Arial" panose="020B0604020202020204" pitchFamily="34" charset="0"/>
              </a:rPr>
              <a:t>Ultra-Rapid Reviews &amp; Living Reviews</a:t>
            </a:r>
          </a:p>
          <a:p>
            <a:pPr marL="176213" lvl="1" indent="-104775">
              <a:buFont typeface="Arial"/>
              <a:buChar char="–"/>
            </a:pPr>
            <a:r>
              <a:rPr lang="en-US" dirty="0">
                <a:solidFill>
                  <a:prstClr val="black"/>
                </a:solidFill>
                <a:latin typeface="Arial" panose="020B0604020202020204" pitchFamily="34" charset="0"/>
                <a:cs typeface="Arial" panose="020B0604020202020204" pitchFamily="34" charset="0"/>
              </a:rPr>
              <a:t>Within 7-10 days of request of VA partners</a:t>
            </a:r>
          </a:p>
          <a:p>
            <a:pPr marL="176213" lvl="1" indent="-104775">
              <a:buFont typeface="Arial"/>
              <a:buChar char="–"/>
            </a:pPr>
            <a:r>
              <a:rPr lang="en-US" dirty="0">
                <a:solidFill>
                  <a:prstClr val="black"/>
                </a:solidFill>
                <a:latin typeface="Arial" panose="020B0604020202020204" pitchFamily="34" charset="0"/>
                <a:cs typeface="Arial" panose="020B0604020202020204" pitchFamily="34" charset="0"/>
              </a:rPr>
              <a:t>8 completed (2 living reviews)</a:t>
            </a:r>
          </a:p>
          <a:p>
            <a:pPr marL="339725" lvl="2" indent="-120650">
              <a:spcBef>
                <a:spcPct val="20000"/>
              </a:spcBef>
              <a:buFont typeface="Arial"/>
              <a:buChar char="•"/>
            </a:pPr>
            <a:r>
              <a:rPr lang="en-US" sz="1600" dirty="0">
                <a:solidFill>
                  <a:srgbClr val="0000FF"/>
                </a:solidFill>
                <a:latin typeface="Arial" panose="020B0604020202020204" pitchFamily="34" charset="0"/>
                <a:cs typeface="Arial" panose="020B0604020202020204" pitchFamily="34" charset="0"/>
                <a:hlinkClick r:id="rId3"/>
              </a:rPr>
              <a:t>COVID-19: Intensive care unit length of stay and ventilation days</a:t>
            </a:r>
            <a:r>
              <a:rPr lang="en-US" sz="1600" dirty="0">
                <a:solidFill>
                  <a:prstClr val="black"/>
                </a:solidFill>
                <a:latin typeface="Arial" panose="020B0604020202020204" pitchFamily="34" charset="0"/>
                <a:cs typeface="Arial" panose="020B0604020202020204" pitchFamily="34" charset="0"/>
              </a:rPr>
              <a:t>  </a:t>
            </a:r>
          </a:p>
          <a:p>
            <a:pPr marL="9525" lvl="0">
              <a:spcAft>
                <a:spcPts val="400"/>
              </a:spcAft>
            </a:pPr>
            <a:r>
              <a:rPr lang="en-US" sz="2000" b="1" dirty="0">
                <a:solidFill>
                  <a:prstClr val="black"/>
                </a:solidFill>
                <a:latin typeface="Arial" panose="020B0604020202020204" pitchFamily="34" charset="0"/>
                <a:cs typeface="Arial" panose="020B0604020202020204" pitchFamily="34" charset="0"/>
              </a:rPr>
              <a:t>Critical Appraisal of New Research</a:t>
            </a:r>
          </a:p>
          <a:p>
            <a:pPr marL="176213" lvl="1" indent="-104775">
              <a:buFont typeface="Arial"/>
              <a:buChar char="–"/>
            </a:pPr>
            <a:r>
              <a:rPr lang="en-US" dirty="0">
                <a:solidFill>
                  <a:prstClr val="black"/>
                </a:solidFill>
                <a:latin typeface="Arial" panose="020B0604020202020204" pitchFamily="34" charset="0"/>
                <a:cs typeface="Arial" panose="020B0604020202020204" pitchFamily="34" charset="0"/>
              </a:rPr>
              <a:t>Critical appraisal of individual high-priority studies, including pre-prints</a:t>
            </a:r>
          </a:p>
          <a:p>
            <a:pPr marL="176213" lvl="1" indent="-104775">
              <a:buFont typeface="Arial"/>
              <a:buChar char="–"/>
            </a:pPr>
            <a:r>
              <a:rPr lang="en-US" dirty="0">
                <a:solidFill>
                  <a:prstClr val="black"/>
                </a:solidFill>
                <a:latin typeface="Arial" panose="020B0604020202020204" pitchFamily="34" charset="0"/>
                <a:cs typeface="Arial" panose="020B0604020202020204" pitchFamily="34" charset="0"/>
              </a:rPr>
              <a:t> 6 completed:</a:t>
            </a:r>
          </a:p>
          <a:p>
            <a:pPr marL="339725" lvl="2" indent="-120650">
              <a:buFont typeface="Arial"/>
              <a:buChar char="•"/>
            </a:pPr>
            <a:r>
              <a:rPr lang="en-US" sz="14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PREPRINT REVIEW: Outcomes of hydroxychloroquine usage in COVID</a:t>
            </a:r>
            <a:endParaRPr lang="en-US" sz="1400" dirty="0">
              <a:solidFill>
                <a:prstClr val="black"/>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2AE7B7E-C93F-40FA-B54D-BD10979DD3EB}"/>
              </a:ext>
            </a:extLst>
          </p:cNvPr>
          <p:cNvSpPr txBox="1"/>
          <p:nvPr/>
        </p:nvSpPr>
        <p:spPr>
          <a:xfrm>
            <a:off x="228600" y="3828122"/>
            <a:ext cx="3983636" cy="1846659"/>
          </a:xfrm>
          <a:prstGeom prst="rect">
            <a:avLst/>
          </a:prstGeom>
          <a:noFill/>
        </p:spPr>
        <p:txBody>
          <a:bodyPr wrap="square" rtlCol="0">
            <a:spAutoFit/>
          </a:bodyPr>
          <a:lstStyle/>
          <a:p>
            <a:pPr marL="9525" lvl="0">
              <a:spcAft>
                <a:spcPts val="400"/>
              </a:spcAft>
            </a:pPr>
            <a:r>
              <a:rPr lang="en-US" sz="2000" b="1" dirty="0">
                <a:solidFill>
                  <a:prstClr val="black"/>
                </a:solidFill>
                <a:latin typeface="Arial" panose="020B0604020202020204" pitchFamily="34" charset="0"/>
                <a:cs typeface="Arial" panose="020B0604020202020204" pitchFamily="34" charset="0"/>
              </a:rPr>
              <a:t>COVID-19 Evidence Review Website</a:t>
            </a:r>
          </a:p>
          <a:p>
            <a:pPr marL="176213" lvl="1" indent="-104775">
              <a:spcAft>
                <a:spcPts val="400"/>
              </a:spcAft>
              <a:buFont typeface="Arial"/>
              <a:buChar char="–"/>
            </a:pPr>
            <a:r>
              <a:rPr lang="en-US" sz="1600" dirty="0">
                <a:solidFill>
                  <a:prstClr val="black"/>
                </a:solidFill>
                <a:latin typeface="Arial" panose="020B0604020202020204" pitchFamily="34" charset="0"/>
                <a:cs typeface="Arial" panose="020B0604020202020204" pitchFamily="34" charset="0"/>
              </a:rPr>
              <a:t>Developed in cooperation with WHO</a:t>
            </a:r>
          </a:p>
          <a:p>
            <a:pPr marL="176213" lvl="1" indent="-104775">
              <a:spcAft>
                <a:spcPts val="400"/>
              </a:spcAft>
              <a:buFont typeface="Arial"/>
              <a:buChar char="–"/>
            </a:pPr>
            <a:r>
              <a:rPr lang="en-US" sz="1600" dirty="0">
                <a:solidFill>
                  <a:prstClr val="black"/>
                </a:solidFill>
                <a:latin typeface="Arial" panose="020B0604020202020204" pitchFamily="34" charset="0"/>
                <a:cs typeface="Arial" panose="020B0604020202020204" pitchFamily="34" charset="0"/>
              </a:rPr>
              <a:t>Pulls from 15 international sources</a:t>
            </a:r>
          </a:p>
          <a:p>
            <a:pPr marL="176213" lvl="1" indent="-104775">
              <a:spcAft>
                <a:spcPts val="400"/>
              </a:spcAft>
              <a:buFont typeface="Arial"/>
              <a:buChar char="–"/>
            </a:pPr>
            <a:r>
              <a:rPr lang="en-US" sz="1600" dirty="0">
                <a:solidFill>
                  <a:prstClr val="black"/>
                </a:solidFill>
                <a:latin typeface="Arial" panose="020B0604020202020204" pitchFamily="34" charset="0"/>
                <a:cs typeface="Arial" panose="020B0604020202020204" pitchFamily="34" charset="0"/>
              </a:rPr>
              <a:t>Over 500 new reviews/protocols per month</a:t>
            </a:r>
          </a:p>
        </p:txBody>
      </p:sp>
      <p:sp>
        <p:nvSpPr>
          <p:cNvPr id="8" name="TextBox 7">
            <a:extLst>
              <a:ext uri="{FF2B5EF4-FFF2-40B4-BE49-F238E27FC236}">
                <a16:creationId xmlns:a16="http://schemas.microsoft.com/office/drawing/2014/main" id="{DDCD514A-0352-4053-A91D-86AB9C57BA1C}"/>
              </a:ext>
            </a:extLst>
          </p:cNvPr>
          <p:cNvSpPr txBox="1"/>
          <p:nvPr/>
        </p:nvSpPr>
        <p:spPr>
          <a:xfrm>
            <a:off x="228601" y="5802668"/>
            <a:ext cx="8669214" cy="307777"/>
          </a:xfrm>
          <a:prstGeom prst="rect">
            <a:avLst/>
          </a:prstGeom>
          <a:noFill/>
        </p:spPr>
        <p:txBody>
          <a:bodyPr wrap="square" rtlCol="0">
            <a:spAutoFit/>
          </a:bodyPr>
          <a:lstStyle/>
          <a:p>
            <a:pPr lvl="0" algn="ctr"/>
            <a:r>
              <a:rPr lang="en-US" sz="1200" b="1" dirty="0">
                <a:latin typeface="Arial" panose="020B0604020202020204" pitchFamily="34" charset="0"/>
                <a:cs typeface="Arial" panose="020B0604020202020204" pitchFamily="34" charset="0"/>
              </a:rPr>
              <a:t>Please let us know if you’d like to receive email notifications for reports in progress: </a:t>
            </a:r>
            <a:r>
              <a:rPr lang="en-US" sz="1200" b="1" dirty="0">
                <a:solidFill>
                  <a:prstClr val="black"/>
                </a:solidFill>
                <a:latin typeface="Arial" panose="020B0604020202020204" pitchFamily="34" charset="0"/>
                <a:cs typeface="Arial" panose="020B0604020202020204" pitchFamily="34" charset="0"/>
                <a:hlinkClick r:id="rId5"/>
              </a:rPr>
              <a:t>covid19reviews@gmail.com</a:t>
            </a:r>
            <a:r>
              <a:rPr lang="en-US" sz="1400" b="1" dirty="0">
                <a:solidFill>
                  <a:prstClr val="black"/>
                </a:solidFill>
                <a:latin typeface="Arial" panose="020B0604020202020204" pitchFamily="34" charset="0"/>
                <a:cs typeface="Arial" panose="020B0604020202020204" pitchFamily="34" charset="0"/>
              </a:rPr>
              <a:t>	 </a:t>
            </a:r>
          </a:p>
        </p:txBody>
      </p:sp>
      <p:pic>
        <p:nvPicPr>
          <p:cNvPr id="10" name="Content Placeholder 3">
            <a:extLst>
              <a:ext uri="{FF2B5EF4-FFF2-40B4-BE49-F238E27FC236}">
                <a16:creationId xmlns:a16="http://schemas.microsoft.com/office/drawing/2014/main" id="{D2A58D3C-E89F-4D5F-B191-A1473F92AD2D}"/>
              </a:ext>
            </a:extLst>
          </p:cNvPr>
          <p:cNvPicPr>
            <a:picLocks noGrp="1" noChangeAspect="1"/>
          </p:cNvPicPr>
          <p:nvPr>
            <p:ph idx="1"/>
          </p:nvPr>
        </p:nvPicPr>
        <p:blipFill>
          <a:blip r:embed="rId6"/>
          <a:stretch>
            <a:fillRect/>
          </a:stretch>
        </p:blipFill>
        <p:spPr>
          <a:xfrm>
            <a:off x="359764" y="1532440"/>
            <a:ext cx="3612629" cy="2031112"/>
          </a:xfrm>
          <a:prstGeom prst="rect">
            <a:avLst/>
          </a:prstGeom>
        </p:spPr>
      </p:pic>
    </p:spTree>
    <p:extLst>
      <p:ext uri="{BB962C8B-B14F-4D97-AF65-F5344CB8AC3E}">
        <p14:creationId xmlns:p14="http://schemas.microsoft.com/office/powerpoint/2010/main" val="6784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 person, photo&#10;&#10;Description automatically generated">
            <a:extLst>
              <a:ext uri="{FF2B5EF4-FFF2-40B4-BE49-F238E27FC236}">
                <a16:creationId xmlns:a16="http://schemas.microsoft.com/office/drawing/2014/main" id="{80A60CC6-6731-4C5E-8D3F-E8D94A6B694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1063" r="9090" b="7734"/>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9DD526-D793-412E-B0C9-9F85E6B94705}"/>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lnSpc>
                <a:spcPct val="90000"/>
              </a:lnSpc>
            </a:pPr>
            <a:r>
              <a:rPr lang="en-US" sz="3600" dirty="0">
                <a:solidFill>
                  <a:schemeClr val="tx1"/>
                </a:solidFill>
                <a:latin typeface="+mj-lt"/>
                <a:cs typeface="+mj-cs"/>
              </a:rPr>
              <a:t>Alone we can do so little; together we can do so much. </a:t>
            </a:r>
            <a:br>
              <a:rPr lang="en-US" sz="3600" dirty="0">
                <a:solidFill>
                  <a:schemeClr val="tx1"/>
                </a:solidFill>
                <a:latin typeface="+mj-lt"/>
                <a:cs typeface="+mj-cs"/>
              </a:rPr>
            </a:br>
            <a:r>
              <a:rPr lang="en-US" sz="3600" dirty="0">
                <a:solidFill>
                  <a:schemeClr val="tx1"/>
                </a:solidFill>
                <a:latin typeface="+mj-lt"/>
                <a:cs typeface="+mj-cs"/>
              </a:rPr>
              <a:t>– Helen Keller</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F4034B-68C5-4F03-B65A-0575D6BDAF1E}"/>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Helen_Keller_Century_Magazine_January_1905_page_454.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9976982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8748-6903-4BDB-B9E1-D23B95F9E32A}"/>
              </a:ext>
            </a:extLst>
          </p:cNvPr>
          <p:cNvSpPr>
            <a:spLocks noGrp="1"/>
          </p:cNvSpPr>
          <p:nvPr>
            <p:ph type="title"/>
          </p:nvPr>
        </p:nvSpPr>
        <p:spPr/>
        <p:txBody>
          <a:bodyPr/>
          <a:lstStyle/>
          <a:p>
            <a:r>
              <a:rPr lang="en-US" dirty="0"/>
              <a:t>COVID Rapid Response Initiative</a:t>
            </a:r>
          </a:p>
        </p:txBody>
      </p:sp>
      <p:sp>
        <p:nvSpPr>
          <p:cNvPr id="3" name="Content Placeholder 2">
            <a:extLst>
              <a:ext uri="{FF2B5EF4-FFF2-40B4-BE49-F238E27FC236}">
                <a16:creationId xmlns:a16="http://schemas.microsoft.com/office/drawing/2014/main" id="{E22824F1-55B3-4103-AA12-7286F82A9D0D}"/>
              </a:ext>
            </a:extLst>
          </p:cNvPr>
          <p:cNvSpPr>
            <a:spLocks noGrp="1"/>
          </p:cNvSpPr>
          <p:nvPr>
            <p:ph idx="1"/>
          </p:nvPr>
        </p:nvSpPr>
        <p:spPr>
          <a:xfrm>
            <a:off x="457200" y="1184226"/>
            <a:ext cx="8229600" cy="4457888"/>
          </a:xfrm>
        </p:spPr>
        <p:txBody>
          <a:bodyPr>
            <a:noAutofit/>
          </a:bodyPr>
          <a:lstStyle/>
          <a:p>
            <a:r>
              <a:rPr lang="en-US" sz="2600" dirty="0"/>
              <a:t>9-month funding for new projects or supplements</a:t>
            </a:r>
          </a:p>
          <a:p>
            <a:r>
              <a:rPr lang="en-US" sz="2600" dirty="0"/>
              <a:t>Reviewed 200 proposals over 2 rounds, funded 20</a:t>
            </a:r>
          </a:p>
          <a:p>
            <a:r>
              <a:rPr lang="en-US" sz="2600" dirty="0"/>
              <a:t>Examined wide range of outcomes related to COVID and to pandemic response</a:t>
            </a:r>
          </a:p>
          <a:p>
            <a:pPr lvl="1"/>
            <a:r>
              <a:rPr lang="en-US" sz="2600" dirty="0"/>
              <a:t>Mental health impacts</a:t>
            </a:r>
          </a:p>
          <a:p>
            <a:pPr lvl="1"/>
            <a:r>
              <a:rPr lang="en-US" sz="2600" dirty="0"/>
              <a:t>Direct clinical impacts (CKD, long-term effects, CLCs)</a:t>
            </a:r>
          </a:p>
          <a:p>
            <a:pPr lvl="1"/>
            <a:r>
              <a:rPr lang="en-US" sz="2600" dirty="0"/>
              <a:t>Disruptions in care (Chronic disease, CVD) </a:t>
            </a:r>
          </a:p>
          <a:p>
            <a:pPr lvl="1"/>
            <a:r>
              <a:rPr lang="en-US" sz="2600" dirty="0"/>
              <a:t>Health system (Nurse staffing, Occ Health planning)</a:t>
            </a:r>
          </a:p>
          <a:p>
            <a:r>
              <a:rPr lang="en-US" sz="2600" dirty="0"/>
              <a:t>Lay groundwork for longer-term studies</a:t>
            </a:r>
          </a:p>
        </p:txBody>
      </p:sp>
    </p:spTree>
    <p:extLst>
      <p:ext uri="{BB962C8B-B14F-4D97-AF65-F5344CB8AC3E}">
        <p14:creationId xmlns:p14="http://schemas.microsoft.com/office/powerpoint/2010/main" val="1526437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4789-76E0-47B6-AC25-759B1D54C16C}"/>
              </a:ext>
            </a:extLst>
          </p:cNvPr>
          <p:cNvSpPr>
            <a:spLocks noGrp="1"/>
          </p:cNvSpPr>
          <p:nvPr>
            <p:ph type="title"/>
          </p:nvPr>
        </p:nvSpPr>
        <p:spPr/>
        <p:txBody>
          <a:bodyPr>
            <a:normAutofit fontScale="90000"/>
          </a:bodyPr>
          <a:lstStyle/>
          <a:p>
            <a:r>
              <a:rPr lang="en-US" dirty="0"/>
              <a:t>Studying COVID-19 Impacts on Mental Health</a:t>
            </a:r>
            <a:br>
              <a:rPr lang="en-US" dirty="0"/>
            </a:br>
            <a:r>
              <a:rPr lang="en-US" dirty="0"/>
              <a:t>(19 projects funded by HSRD, RRD and CSRD) </a:t>
            </a:r>
          </a:p>
        </p:txBody>
      </p:sp>
      <p:sp>
        <p:nvSpPr>
          <p:cNvPr id="3" name="Content Placeholder 2">
            <a:extLst>
              <a:ext uri="{FF2B5EF4-FFF2-40B4-BE49-F238E27FC236}">
                <a16:creationId xmlns:a16="http://schemas.microsoft.com/office/drawing/2014/main" id="{CBBCB5A0-AD95-459B-8884-A25B7EF163AB}"/>
              </a:ext>
            </a:extLst>
          </p:cNvPr>
          <p:cNvSpPr>
            <a:spLocks noGrp="1"/>
          </p:cNvSpPr>
          <p:nvPr>
            <p:ph idx="1"/>
          </p:nvPr>
        </p:nvSpPr>
        <p:spPr/>
        <p:txBody>
          <a:bodyPr/>
          <a:lstStyle/>
          <a:p>
            <a:r>
              <a:rPr lang="en-US" dirty="0"/>
              <a:t>C</a:t>
            </a:r>
          </a:p>
        </p:txBody>
      </p:sp>
      <p:sp>
        <p:nvSpPr>
          <p:cNvPr id="5" name="Text Box 16">
            <a:extLst>
              <a:ext uri="{FF2B5EF4-FFF2-40B4-BE49-F238E27FC236}">
                <a16:creationId xmlns:a16="http://schemas.microsoft.com/office/drawing/2014/main" id="{FA34111B-A2B1-4C72-A53E-E8F65BACA25D}"/>
              </a:ext>
            </a:extLst>
          </p:cNvPr>
          <p:cNvSpPr txBox="1">
            <a:spLocks noChangeArrowheads="1"/>
          </p:cNvSpPr>
          <p:nvPr/>
        </p:nvSpPr>
        <p:spPr bwMode="auto">
          <a:xfrm>
            <a:off x="6125783" y="1368253"/>
            <a:ext cx="2618444" cy="216397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Clinical &amp; Behavioral Outcomes*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Activities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Functioning</a:t>
            </a:r>
          </a:p>
          <a:p>
            <a:pPr defTabSz="685800" eaLnBrk="0" fontAlgn="base" hangingPunct="0">
              <a:spcBef>
                <a:spcPct val="0"/>
              </a:spcBef>
              <a:spcAft>
                <a:spcPct val="0"/>
              </a:spcAft>
              <a:buFontTx/>
              <a:buChar char="•"/>
            </a:pPr>
            <a:r>
              <a:rPr lang="en-US" altLang="en-US" sz="1400" dirty="0">
                <a:latin typeface="Calibri" panose="020F0502020204030204" pitchFamily="34" charset="0"/>
                <a:cs typeface="Times New Roman" panose="02020603050405020304" pitchFamily="18" charset="0"/>
              </a:rPr>
              <a:t>Family relationships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Mental Health Symptoms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Physical Health</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Substance Use</a:t>
            </a:r>
          </a:p>
          <a:p>
            <a:pPr defTabSz="685800" eaLnBrk="0" fontAlgn="base" hangingPunct="0">
              <a:spcBef>
                <a:spcPct val="0"/>
              </a:spcBef>
              <a:spcAft>
                <a:spcPct val="0"/>
              </a:spcAft>
            </a:pPr>
            <a:r>
              <a:rPr lang="en-US" altLang="en-US" sz="1400" i="1" dirty="0">
                <a:latin typeface="Calibri" panose="020F0502020204030204" pitchFamily="34" charset="0"/>
                <a:ea typeface="Calibri" panose="020F0502020204030204" pitchFamily="34" charset="0"/>
                <a:cs typeface="Times New Roman" panose="02020603050405020304" pitchFamily="18" charset="0"/>
              </a:rPr>
              <a:t>*Potential relationships (and effects) among variables within this set.</a:t>
            </a:r>
            <a:endParaRPr lang="en-US" altLang="en-US" sz="2800" dirty="0">
              <a:latin typeface="Arial" panose="020B0604020202020204" pitchFamily="34" charset="0"/>
            </a:endParaRPr>
          </a:p>
        </p:txBody>
      </p:sp>
      <p:sp>
        <p:nvSpPr>
          <p:cNvPr id="6" name="Text Box 10">
            <a:extLst>
              <a:ext uri="{FF2B5EF4-FFF2-40B4-BE49-F238E27FC236}">
                <a16:creationId xmlns:a16="http://schemas.microsoft.com/office/drawing/2014/main" id="{A75ECF78-287E-496E-93B3-2A86FEC20079}"/>
              </a:ext>
            </a:extLst>
          </p:cNvPr>
          <p:cNvSpPr txBox="1">
            <a:spLocks noChangeArrowheads="1"/>
          </p:cNvSpPr>
          <p:nvPr/>
        </p:nvSpPr>
        <p:spPr bwMode="auto">
          <a:xfrm>
            <a:off x="2893102" y="3238197"/>
            <a:ext cx="2480761" cy="2885465"/>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Intermediate Outcomes*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Basic Needs (e.g., food, housing, income)</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Medical Care (access, utilization, adherence)</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Social Support (access to social services, community support &amp; integration, social connectedness)</a:t>
            </a:r>
          </a:p>
          <a:p>
            <a:pPr defTabSz="685800" eaLnBrk="0" fontAlgn="base" hangingPunct="0">
              <a:spcBef>
                <a:spcPct val="0"/>
              </a:spcBef>
              <a:spcAft>
                <a:spcPct val="0"/>
              </a:spcAft>
              <a:buFontTx/>
              <a:buChar char="•"/>
            </a:pPr>
            <a:endParaRPr lang="en-US" altLang="en-US" sz="1400" dirty="0"/>
          </a:p>
          <a:p>
            <a:pPr defTabSz="685800" eaLnBrk="0" fontAlgn="base" hangingPunct="0">
              <a:spcBef>
                <a:spcPct val="0"/>
              </a:spcBef>
              <a:spcAft>
                <a:spcPct val="0"/>
              </a:spcAft>
            </a:pPr>
            <a:r>
              <a:rPr lang="en-US" altLang="en-US" sz="1400" i="1" dirty="0">
                <a:latin typeface="Calibri" panose="020F0502020204030204" pitchFamily="34" charset="0"/>
                <a:ea typeface="Calibri" panose="020F0502020204030204" pitchFamily="34" charset="0"/>
                <a:cs typeface="Times New Roman" panose="02020603050405020304" pitchFamily="18" charset="0"/>
              </a:rPr>
              <a:t>*Potential mediators or moderators of clinical/behavioral outcomes</a:t>
            </a:r>
            <a:endParaRPr lang="en-US" altLang="en-US" sz="2800" dirty="0">
              <a:latin typeface="Arial" panose="020B0604020202020204" pitchFamily="34" charset="0"/>
            </a:endParaRPr>
          </a:p>
        </p:txBody>
      </p:sp>
      <p:sp>
        <p:nvSpPr>
          <p:cNvPr id="8" name="Text Box 13">
            <a:extLst>
              <a:ext uri="{FF2B5EF4-FFF2-40B4-BE49-F238E27FC236}">
                <a16:creationId xmlns:a16="http://schemas.microsoft.com/office/drawing/2014/main" id="{AB350C54-06C6-4A82-B95B-1ED88F923418}"/>
              </a:ext>
            </a:extLst>
          </p:cNvPr>
          <p:cNvSpPr txBox="1">
            <a:spLocks noChangeArrowheads="1"/>
          </p:cNvSpPr>
          <p:nvPr/>
        </p:nvSpPr>
        <p:spPr bwMode="auto">
          <a:xfrm>
            <a:off x="399773" y="4788441"/>
            <a:ext cx="1886227" cy="1163603"/>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Interventions to Address Medical, Social, and Economic Resource Needs</a:t>
            </a:r>
            <a:endParaRPr lang="en-US" altLang="en-US" sz="14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cxnSp>
        <p:nvCxnSpPr>
          <p:cNvPr id="9" name="Straight Arrow Connector 8">
            <a:extLst>
              <a:ext uri="{FF2B5EF4-FFF2-40B4-BE49-F238E27FC236}">
                <a16:creationId xmlns:a16="http://schemas.microsoft.com/office/drawing/2014/main" id="{25F3C0B3-0BB6-4319-9D4A-EDD1680DB54F}"/>
              </a:ext>
            </a:extLst>
          </p:cNvPr>
          <p:cNvCxnSpPr>
            <a:cxnSpLocks/>
          </p:cNvCxnSpPr>
          <p:nvPr/>
        </p:nvCxnSpPr>
        <p:spPr>
          <a:xfrm>
            <a:off x="2476054" y="3664214"/>
            <a:ext cx="315704" cy="2627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 Box 11">
            <a:extLst>
              <a:ext uri="{FF2B5EF4-FFF2-40B4-BE49-F238E27FC236}">
                <a16:creationId xmlns:a16="http://schemas.microsoft.com/office/drawing/2014/main" id="{7F1B92CC-B724-4D02-A0EC-559CE5BABD78}"/>
              </a:ext>
            </a:extLst>
          </p:cNvPr>
          <p:cNvSpPr txBox="1">
            <a:spLocks noChangeArrowheads="1"/>
          </p:cNvSpPr>
          <p:nvPr/>
        </p:nvSpPr>
        <p:spPr bwMode="auto">
          <a:xfrm>
            <a:off x="268316" y="3004334"/>
            <a:ext cx="2095243" cy="152740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Public Health Response</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Restrictions (schools   daycares,  living facilities, business, travel)</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Shelter in Place Measures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Social Distancing </a:t>
            </a:r>
            <a:endParaRPr lang="en-US" altLang="en-US" sz="1400" dirty="0"/>
          </a:p>
          <a:p>
            <a:pPr defTabSz="685800" eaLnBrk="0" fontAlgn="base" hangingPunct="0">
              <a:spcBef>
                <a:spcPct val="0"/>
              </a:spcBef>
              <a:spcAft>
                <a:spcPct val="0"/>
              </a:spcAft>
            </a:pPr>
            <a:endParaRPr lang="en-US" altLang="en-US" dirty="0">
              <a:latin typeface="Arial" panose="020B0604020202020204" pitchFamily="34" charset="0"/>
            </a:endParaRPr>
          </a:p>
        </p:txBody>
      </p:sp>
      <p:cxnSp>
        <p:nvCxnSpPr>
          <p:cNvPr id="12" name="Straight Arrow Connector 11">
            <a:extLst>
              <a:ext uri="{FF2B5EF4-FFF2-40B4-BE49-F238E27FC236}">
                <a16:creationId xmlns:a16="http://schemas.microsoft.com/office/drawing/2014/main" id="{8D3DC407-BC31-4703-8B5A-E2EFBB914206}"/>
              </a:ext>
            </a:extLst>
          </p:cNvPr>
          <p:cNvCxnSpPr>
            <a:cxnSpLocks/>
          </p:cNvCxnSpPr>
          <p:nvPr/>
        </p:nvCxnSpPr>
        <p:spPr>
          <a:xfrm flipV="1">
            <a:off x="5350669" y="2918976"/>
            <a:ext cx="722443" cy="4309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 Box 24">
            <a:extLst>
              <a:ext uri="{FF2B5EF4-FFF2-40B4-BE49-F238E27FC236}">
                <a16:creationId xmlns:a16="http://schemas.microsoft.com/office/drawing/2014/main" id="{35B19958-0258-4085-B6AA-1734D686E88D}"/>
              </a:ext>
            </a:extLst>
          </p:cNvPr>
          <p:cNvSpPr txBox="1">
            <a:spLocks noChangeArrowheads="1"/>
          </p:cNvSpPr>
          <p:nvPr/>
        </p:nvSpPr>
        <p:spPr bwMode="auto">
          <a:xfrm>
            <a:off x="5891205" y="4139028"/>
            <a:ext cx="2446920" cy="1085184"/>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Interventions to Address Mental Health </a:t>
            </a:r>
            <a:endParaRPr lang="en-US" altLang="en-US" sz="1400" dirty="0"/>
          </a:p>
          <a:p>
            <a:pPr algn="ctr" defTabSz="685800"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Both COVID-19 and </a:t>
            </a:r>
          </a:p>
          <a:p>
            <a:pPr algn="ctr" defTabSz="685800"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non-COVID-19 specific</a:t>
            </a:r>
          </a:p>
        </p:txBody>
      </p:sp>
      <p:cxnSp>
        <p:nvCxnSpPr>
          <p:cNvPr id="14" name="Straight Arrow Connector 13">
            <a:extLst>
              <a:ext uri="{FF2B5EF4-FFF2-40B4-BE49-F238E27FC236}">
                <a16:creationId xmlns:a16="http://schemas.microsoft.com/office/drawing/2014/main" id="{7527F32E-004D-4406-B052-AB710469E0CA}"/>
              </a:ext>
            </a:extLst>
          </p:cNvPr>
          <p:cNvCxnSpPr>
            <a:cxnSpLocks/>
          </p:cNvCxnSpPr>
          <p:nvPr/>
        </p:nvCxnSpPr>
        <p:spPr>
          <a:xfrm flipV="1">
            <a:off x="2363560" y="4488641"/>
            <a:ext cx="417047" cy="2627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BDD78C5-E1F9-4EAB-9D5B-B81BC289E072}"/>
              </a:ext>
            </a:extLst>
          </p:cNvPr>
          <p:cNvCxnSpPr>
            <a:cxnSpLocks/>
          </p:cNvCxnSpPr>
          <p:nvPr/>
        </p:nvCxnSpPr>
        <p:spPr>
          <a:xfrm>
            <a:off x="4250532" y="2500183"/>
            <a:ext cx="1193006" cy="49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4F99613-8A96-4C59-8E5D-C61627376AD6}"/>
              </a:ext>
            </a:extLst>
          </p:cNvPr>
          <p:cNvCxnSpPr>
            <a:cxnSpLocks/>
          </p:cNvCxnSpPr>
          <p:nvPr/>
        </p:nvCxnSpPr>
        <p:spPr>
          <a:xfrm>
            <a:off x="4256649" y="2074644"/>
            <a:ext cx="118688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FC627391-BE6E-4CAA-A023-E012EA6F852E}"/>
              </a:ext>
            </a:extLst>
          </p:cNvPr>
          <p:cNvCxnSpPr>
            <a:cxnSpLocks/>
          </p:cNvCxnSpPr>
          <p:nvPr/>
        </p:nvCxnSpPr>
        <p:spPr>
          <a:xfrm flipV="1">
            <a:off x="7235607" y="3532229"/>
            <a:ext cx="1" cy="5575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Text Box 4">
            <a:extLst>
              <a:ext uri="{FF2B5EF4-FFF2-40B4-BE49-F238E27FC236}">
                <a16:creationId xmlns:a16="http://schemas.microsoft.com/office/drawing/2014/main" id="{D562C70D-D744-4CE5-B941-6CA0254CFA33}"/>
              </a:ext>
            </a:extLst>
          </p:cNvPr>
          <p:cNvSpPr txBox="1">
            <a:spLocks noChangeArrowheads="1"/>
          </p:cNvSpPr>
          <p:nvPr/>
        </p:nvSpPr>
        <p:spPr bwMode="auto">
          <a:xfrm>
            <a:off x="457200" y="1167200"/>
            <a:ext cx="3670440" cy="1481689"/>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ea typeface="Calibri" panose="020F0502020204030204" pitchFamily="34" charset="0"/>
                <a:cs typeface="Times New Roman" panose="02020603050405020304" pitchFamily="18" charset="0"/>
              </a:rPr>
              <a:t>Populations</a:t>
            </a:r>
            <a:r>
              <a:rPr lang="en-US" altLang="en-US" sz="1400" dirty="0">
                <a:ea typeface="Calibri" panose="020F0502020204030204" pitchFamily="34" charset="0"/>
                <a:cs typeface="Times New Roman" panose="02020603050405020304" pitchFamily="18" charset="0"/>
              </a:rPr>
              <a:t> </a:t>
            </a:r>
            <a:r>
              <a:rPr lang="en-US" altLang="en-US" sz="1400" b="1" dirty="0">
                <a:ea typeface="Calibri" panose="020F0502020204030204" pitchFamily="34" charset="0"/>
                <a:cs typeface="Times New Roman" panose="02020603050405020304" pitchFamily="18" charset="0"/>
              </a:rPr>
              <a:t>at Risk</a:t>
            </a:r>
          </a:p>
          <a:p>
            <a:pPr marL="128588" indent="-128588" algn="ctr" defTabSz="685800" eaLnBrk="0" fontAlgn="base" hangingPunct="0">
              <a:spcBef>
                <a:spcPct val="0"/>
              </a:spcBef>
              <a:spcAft>
                <a:spcPct val="0"/>
              </a:spcAft>
              <a:buFont typeface="Arial" panose="020B0604020202020204" pitchFamily="34" charset="0"/>
              <a:buChar char="•"/>
            </a:pPr>
            <a:r>
              <a:rPr lang="en-US" altLang="en-US" sz="1400" dirty="0">
                <a:ea typeface="Calibri" panose="020F0502020204030204" pitchFamily="34" charset="0"/>
                <a:cs typeface="Times New Roman" panose="02020603050405020304" pitchFamily="18" charset="0"/>
              </a:rPr>
              <a:t>General Veteran Population</a:t>
            </a:r>
          </a:p>
          <a:p>
            <a:pPr marL="128588" indent="-128588" algn="ctr" defTabSz="685800" eaLnBrk="0" fontAlgn="base" hangingPunct="0">
              <a:spcBef>
                <a:spcPct val="0"/>
              </a:spcBef>
              <a:spcAft>
                <a:spcPct val="0"/>
              </a:spcAft>
              <a:buFont typeface="Arial" panose="020B0604020202020204" pitchFamily="34" charset="0"/>
              <a:buChar char="•"/>
            </a:pPr>
            <a:r>
              <a:rPr lang="en-US" altLang="en-US" sz="1400" dirty="0">
                <a:ea typeface="Calibri" panose="020F0502020204030204" pitchFamily="34" charset="0"/>
                <a:cs typeface="Times New Roman" panose="02020603050405020304" pitchFamily="18" charset="0"/>
              </a:rPr>
              <a:t>Veterans with MH Conditions (MDD, PTSD, Substance Use)</a:t>
            </a:r>
          </a:p>
          <a:p>
            <a:pPr marL="128588" indent="-128588" algn="ctr" defTabSz="685800" eaLnBrk="0" fontAlgn="base" hangingPunct="0">
              <a:spcBef>
                <a:spcPct val="0"/>
              </a:spcBef>
              <a:spcAft>
                <a:spcPct val="0"/>
              </a:spcAft>
              <a:buFont typeface="Arial" panose="020B0604020202020204" pitchFamily="34" charset="0"/>
              <a:buChar char="•"/>
            </a:pPr>
            <a:r>
              <a:rPr lang="en-US" altLang="en-US" sz="1400" dirty="0">
                <a:ea typeface="Calibri" panose="020F0502020204030204" pitchFamily="34" charset="0"/>
                <a:cs typeface="Times New Roman" panose="02020603050405020304" pitchFamily="18" charset="0"/>
              </a:rPr>
              <a:t>Other Vulnerable Populations (Aging, Homeless, Residential, Rural)</a:t>
            </a:r>
            <a:endParaRPr lang="en-US" altLang="en-US" sz="14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
        <p:nvSpPr>
          <p:cNvPr id="20" name="Rectangle 17">
            <a:extLst>
              <a:ext uri="{FF2B5EF4-FFF2-40B4-BE49-F238E27FC236}">
                <a16:creationId xmlns:a16="http://schemas.microsoft.com/office/drawing/2014/main" id="{FA80B0DD-3416-4C2D-8841-FD5F6CA9446E}"/>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22" name="Rectangle 21">
            <a:extLst>
              <a:ext uri="{FF2B5EF4-FFF2-40B4-BE49-F238E27FC236}">
                <a16:creationId xmlns:a16="http://schemas.microsoft.com/office/drawing/2014/main" id="{371EF21B-7512-4C6D-ABC7-5DBA7DFA13FD}"/>
              </a:ext>
            </a:extLst>
          </p:cNvPr>
          <p:cNvSpPr>
            <a:spLocks noChangeArrowheads="1"/>
          </p:cNvSpPr>
          <p:nvPr/>
        </p:nvSpPr>
        <p:spPr bwMode="auto">
          <a:xfrm>
            <a:off x="1" y="1368253"/>
            <a:ext cx="13856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a:p>
            <a:pPr defTabSz="685800" eaLnBrk="0" fontAlgn="base" hangingPunct="0">
              <a:spcBef>
                <a:spcPct val="0"/>
              </a:spcBef>
              <a:spcAft>
                <a:spcPct val="0"/>
              </a:spcAft>
            </a:pPr>
            <a:endParaRPr lang="en-US" altLang="en-US" sz="1350">
              <a:latin typeface="Arial" panose="020B0604020202020204" pitchFamily="34" charset="0"/>
            </a:endParaRPr>
          </a:p>
        </p:txBody>
      </p:sp>
      <p:sp>
        <p:nvSpPr>
          <p:cNvPr id="23" name="Rectangle 23">
            <a:extLst>
              <a:ext uri="{FF2B5EF4-FFF2-40B4-BE49-F238E27FC236}">
                <a16:creationId xmlns:a16="http://schemas.microsoft.com/office/drawing/2014/main" id="{1AA58914-AA0A-464D-B89E-2E785D568422}"/>
              </a:ext>
            </a:extLst>
          </p:cNvPr>
          <p:cNvSpPr>
            <a:spLocks noChangeArrowheads="1"/>
          </p:cNvSpPr>
          <p:nvPr/>
        </p:nvSpPr>
        <p:spPr bwMode="auto">
          <a:xfrm>
            <a:off x="4307958" y="1813014"/>
            <a:ext cx="97841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350">
              <a:latin typeface="Arial" panose="020B0604020202020204" pitchFamily="34" charset="0"/>
            </a:endParaRPr>
          </a:p>
          <a:p>
            <a:pPr defTabSz="685800" eaLnBrk="0" fontAlgn="base" hangingPunct="0">
              <a:spcBef>
                <a:spcPct val="0"/>
              </a:spcBef>
              <a:spcAft>
                <a:spcPct val="0"/>
              </a:spcAft>
            </a:pPr>
            <a:endParaRPr lang="en-US" altLang="en-US" sz="1350">
              <a:latin typeface="Arial" panose="020B0604020202020204" pitchFamily="34" charset="0"/>
            </a:endParaRPr>
          </a:p>
        </p:txBody>
      </p:sp>
      <p:cxnSp>
        <p:nvCxnSpPr>
          <p:cNvPr id="32" name="Straight Arrow Connector 31">
            <a:extLst>
              <a:ext uri="{FF2B5EF4-FFF2-40B4-BE49-F238E27FC236}">
                <a16:creationId xmlns:a16="http://schemas.microsoft.com/office/drawing/2014/main" id="{E7A139C1-D3D6-4BAD-B02B-2FE2538F4912}"/>
              </a:ext>
            </a:extLst>
          </p:cNvPr>
          <p:cNvCxnSpPr>
            <a:cxnSpLocks/>
          </p:cNvCxnSpPr>
          <p:nvPr/>
        </p:nvCxnSpPr>
        <p:spPr>
          <a:xfrm>
            <a:off x="1616425" y="2699119"/>
            <a:ext cx="0" cy="3393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5C9B6B51-F4E0-4B06-914B-16EA92EFEA30}"/>
              </a:ext>
            </a:extLst>
          </p:cNvPr>
          <p:cNvSpPr txBox="1"/>
          <p:nvPr/>
        </p:nvSpPr>
        <p:spPr>
          <a:xfrm>
            <a:off x="4370019" y="2253086"/>
            <a:ext cx="1277693" cy="584775"/>
          </a:xfrm>
          <a:prstGeom prst="rect">
            <a:avLst/>
          </a:prstGeom>
          <a:noFill/>
        </p:spPr>
        <p:txBody>
          <a:bodyPr wrap="square" rtlCol="0">
            <a:spAutoFit/>
          </a:bodyPr>
          <a:lstStyle/>
          <a:p>
            <a:r>
              <a:rPr lang="en-US" sz="1600" dirty="0"/>
              <a:t>COVID-19 Infection</a:t>
            </a:r>
          </a:p>
        </p:txBody>
      </p:sp>
      <p:sp>
        <p:nvSpPr>
          <p:cNvPr id="41" name="Rectangle 40">
            <a:extLst>
              <a:ext uri="{FF2B5EF4-FFF2-40B4-BE49-F238E27FC236}">
                <a16:creationId xmlns:a16="http://schemas.microsoft.com/office/drawing/2014/main" id="{6B194958-EA1A-4508-A994-270020274995}"/>
              </a:ext>
            </a:extLst>
          </p:cNvPr>
          <p:cNvSpPr/>
          <p:nvPr/>
        </p:nvSpPr>
        <p:spPr>
          <a:xfrm>
            <a:off x="4347148" y="1762479"/>
            <a:ext cx="1659147" cy="584775"/>
          </a:xfrm>
          <a:prstGeom prst="rect">
            <a:avLst/>
          </a:prstGeom>
        </p:spPr>
        <p:txBody>
          <a:bodyPr wrap="square">
            <a:spAutoFit/>
          </a:bodyPr>
          <a:lstStyle/>
          <a:p>
            <a:r>
              <a:rPr lang="en-US" sz="1600" dirty="0"/>
              <a:t>COVID-19-related anxiety</a:t>
            </a:r>
          </a:p>
        </p:txBody>
      </p:sp>
      <p:sp>
        <p:nvSpPr>
          <p:cNvPr id="42" name="TextBox 41">
            <a:extLst>
              <a:ext uri="{FF2B5EF4-FFF2-40B4-BE49-F238E27FC236}">
                <a16:creationId xmlns:a16="http://schemas.microsoft.com/office/drawing/2014/main" id="{2ADC013F-9DEC-4733-AC53-E0E1E2FC4E4A}"/>
              </a:ext>
            </a:extLst>
          </p:cNvPr>
          <p:cNvSpPr txBox="1"/>
          <p:nvPr/>
        </p:nvSpPr>
        <p:spPr>
          <a:xfrm>
            <a:off x="1743075" y="2654022"/>
            <a:ext cx="1678951" cy="300082"/>
          </a:xfrm>
          <a:prstGeom prst="rect">
            <a:avLst/>
          </a:prstGeom>
          <a:noFill/>
        </p:spPr>
        <p:txBody>
          <a:bodyPr wrap="square" rtlCol="0">
            <a:spAutoFit/>
          </a:bodyPr>
          <a:lstStyle/>
          <a:p>
            <a:r>
              <a:rPr lang="en-US" sz="1350" dirty="0"/>
              <a:t>Local COVID severity</a:t>
            </a:r>
          </a:p>
        </p:txBody>
      </p:sp>
    </p:spTree>
    <p:extLst>
      <p:ext uri="{BB962C8B-B14F-4D97-AF65-F5344CB8AC3E}">
        <p14:creationId xmlns:p14="http://schemas.microsoft.com/office/powerpoint/2010/main" val="2986915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811-FFD4-4494-B355-387139306C27}"/>
              </a:ext>
            </a:extLst>
          </p:cNvPr>
          <p:cNvSpPr>
            <a:spLocks noGrp="1"/>
          </p:cNvSpPr>
          <p:nvPr>
            <p:ph type="title"/>
          </p:nvPr>
        </p:nvSpPr>
        <p:spPr/>
        <p:txBody>
          <a:bodyPr/>
          <a:lstStyle/>
          <a:p>
            <a:r>
              <a:rPr lang="en-US" dirty="0"/>
              <a:t>Collaboratory to Study Medication Effects</a:t>
            </a:r>
          </a:p>
        </p:txBody>
      </p:sp>
      <p:sp>
        <p:nvSpPr>
          <p:cNvPr id="3" name="Content Placeholder 2">
            <a:extLst>
              <a:ext uri="{FF2B5EF4-FFF2-40B4-BE49-F238E27FC236}">
                <a16:creationId xmlns:a16="http://schemas.microsoft.com/office/drawing/2014/main" id="{EE3A6C19-28B9-4CD9-AFF2-48D12BD3149B}"/>
              </a:ext>
            </a:extLst>
          </p:cNvPr>
          <p:cNvSpPr>
            <a:spLocks noGrp="1"/>
          </p:cNvSpPr>
          <p:nvPr>
            <p:ph idx="1"/>
          </p:nvPr>
        </p:nvSpPr>
        <p:spPr>
          <a:xfrm>
            <a:off x="457200" y="1333743"/>
            <a:ext cx="8229600" cy="4190513"/>
          </a:xfrm>
        </p:spPr>
        <p:txBody>
          <a:bodyPr>
            <a:normAutofit fontScale="92500" lnSpcReduction="10000"/>
          </a:bodyPr>
          <a:lstStyle/>
          <a:p>
            <a:r>
              <a:rPr lang="en-US" dirty="0"/>
              <a:t>Grew out of work with FDA Evidence Accelerator Efforts</a:t>
            </a:r>
          </a:p>
          <a:p>
            <a:r>
              <a:rPr lang="en-US" dirty="0"/>
              <a:t>Using observational data from early treatment experience to identify good candidates for definitive drug trials vs. COVID-19</a:t>
            </a:r>
          </a:p>
          <a:p>
            <a:pPr lvl="1"/>
            <a:r>
              <a:rPr lang="en-US" dirty="0"/>
              <a:t>Hydroxychloroquine</a:t>
            </a:r>
          </a:p>
          <a:p>
            <a:pPr lvl="1"/>
            <a:r>
              <a:rPr lang="en-US" dirty="0"/>
              <a:t>Anti-coagulants</a:t>
            </a:r>
          </a:p>
          <a:p>
            <a:r>
              <a:rPr lang="en-US" dirty="0"/>
              <a:t>Transitioning to develop “real world evidence” on established treatments</a:t>
            </a:r>
          </a:p>
          <a:p>
            <a:pPr lvl="1"/>
            <a:r>
              <a:rPr lang="en-US" dirty="0" err="1"/>
              <a:t>Remdesivir</a:t>
            </a:r>
            <a:endParaRPr lang="en-US" dirty="0"/>
          </a:p>
          <a:p>
            <a:pPr lvl="1"/>
            <a:r>
              <a:rPr lang="en-US" dirty="0"/>
              <a:t>Steroids</a:t>
            </a:r>
          </a:p>
          <a:p>
            <a:r>
              <a:rPr lang="en-US" dirty="0"/>
              <a:t>Joined by “Data and Methods” Workgroup to review and improve study methods for COVID-19 research</a:t>
            </a:r>
          </a:p>
          <a:p>
            <a:pPr lvl="1"/>
            <a:endParaRPr lang="en-US" dirty="0"/>
          </a:p>
        </p:txBody>
      </p:sp>
    </p:spTree>
    <p:extLst>
      <p:ext uri="{BB962C8B-B14F-4D97-AF65-F5344CB8AC3E}">
        <p14:creationId xmlns:p14="http://schemas.microsoft.com/office/powerpoint/2010/main" val="1672596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0155-211E-43FF-9018-369A0C0F30CC}"/>
              </a:ext>
            </a:extLst>
          </p:cNvPr>
          <p:cNvSpPr>
            <a:spLocks noGrp="1"/>
          </p:cNvSpPr>
          <p:nvPr>
            <p:ph type="title"/>
          </p:nvPr>
        </p:nvSpPr>
        <p:spPr/>
        <p:txBody>
          <a:bodyPr>
            <a:normAutofit fontScale="90000"/>
          </a:bodyPr>
          <a:lstStyle/>
          <a:p>
            <a:r>
              <a:rPr lang="en-US" dirty="0"/>
              <a:t>Collaboratory For Observational Research on COVID-19</a:t>
            </a:r>
          </a:p>
        </p:txBody>
      </p:sp>
      <p:pic>
        <p:nvPicPr>
          <p:cNvPr id="4" name="Content Placeholder 3">
            <a:extLst>
              <a:ext uri="{FF2B5EF4-FFF2-40B4-BE49-F238E27FC236}">
                <a16:creationId xmlns:a16="http://schemas.microsoft.com/office/drawing/2014/main" id="{BFAB0979-D477-4813-8FD0-BCAB802DC13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198" y="719528"/>
            <a:ext cx="8229599" cy="5426439"/>
          </a:xfrm>
          <a:prstGeom prst="rect">
            <a:avLst/>
          </a:prstGeom>
        </p:spPr>
      </p:pic>
      <p:sp>
        <p:nvSpPr>
          <p:cNvPr id="5" name="TextBox 4">
            <a:extLst>
              <a:ext uri="{FF2B5EF4-FFF2-40B4-BE49-F238E27FC236}">
                <a16:creationId xmlns:a16="http://schemas.microsoft.com/office/drawing/2014/main" id="{6BE6E44E-5533-41B4-B408-5D1469E031B6}"/>
              </a:ext>
            </a:extLst>
          </p:cNvPr>
          <p:cNvSpPr txBox="1"/>
          <p:nvPr/>
        </p:nvSpPr>
        <p:spPr>
          <a:xfrm>
            <a:off x="5906124" y="1349115"/>
            <a:ext cx="263826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Grew out of FDA collaboration</a:t>
            </a:r>
          </a:p>
          <a:p>
            <a:pPr marL="285750" indent="-285750">
              <a:buFont typeface="Arial" panose="020B0604020202020204" pitchFamily="34" charset="0"/>
              <a:buChar char="•"/>
            </a:pPr>
            <a:r>
              <a:rPr lang="en-US" dirty="0"/>
              <a:t>Using data from early COVID-19 response</a:t>
            </a:r>
          </a:p>
        </p:txBody>
      </p:sp>
    </p:spTree>
    <p:extLst>
      <p:ext uri="{BB962C8B-B14F-4D97-AF65-F5344CB8AC3E}">
        <p14:creationId xmlns:p14="http://schemas.microsoft.com/office/powerpoint/2010/main" val="3528386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0155-211E-43FF-9018-369A0C0F30CC}"/>
              </a:ext>
            </a:extLst>
          </p:cNvPr>
          <p:cNvSpPr>
            <a:spLocks noGrp="1"/>
          </p:cNvSpPr>
          <p:nvPr>
            <p:ph type="title"/>
          </p:nvPr>
        </p:nvSpPr>
        <p:spPr/>
        <p:txBody>
          <a:bodyPr/>
          <a:lstStyle/>
          <a:p>
            <a:r>
              <a:rPr lang="en-US" dirty="0"/>
              <a:t>HOLD FOR SUMA’S SLIDES</a:t>
            </a:r>
          </a:p>
        </p:txBody>
      </p:sp>
      <p:sp>
        <p:nvSpPr>
          <p:cNvPr id="4" name="Text Placeholder 3">
            <a:extLst>
              <a:ext uri="{FF2B5EF4-FFF2-40B4-BE49-F238E27FC236}">
                <a16:creationId xmlns:a16="http://schemas.microsoft.com/office/drawing/2014/main" id="{4A90E715-91C7-4B89-89BD-EFED90FEB69A}"/>
              </a:ext>
            </a:extLst>
          </p:cNvPr>
          <p:cNvSpPr>
            <a:spLocks noGrp="1"/>
          </p:cNvSpPr>
          <p:nvPr>
            <p:ph type="body" idx="1"/>
          </p:nvPr>
        </p:nvSpPr>
        <p:spPr>
          <a:xfrm>
            <a:off x="685800" y="2094290"/>
            <a:ext cx="7772400" cy="1500187"/>
          </a:xfrm>
        </p:spPr>
        <p:txBody>
          <a:bodyPr>
            <a:normAutofit/>
          </a:bodyPr>
          <a:lstStyle/>
          <a:p>
            <a:pPr algn="ctr"/>
            <a:r>
              <a:rPr lang="en-US" sz="4000" b="1" dirty="0">
                <a:solidFill>
                  <a:schemeClr val="tx1"/>
                </a:solidFill>
              </a:rPr>
              <a:t>GENOMICS AND COVID-19</a:t>
            </a:r>
          </a:p>
        </p:txBody>
      </p:sp>
      <p:sp>
        <p:nvSpPr>
          <p:cNvPr id="5" name="Text Placeholder 3">
            <a:extLst>
              <a:ext uri="{FF2B5EF4-FFF2-40B4-BE49-F238E27FC236}">
                <a16:creationId xmlns:a16="http://schemas.microsoft.com/office/drawing/2014/main" id="{1A8FCA3C-5128-4087-8D80-6B7B892C093D}"/>
              </a:ext>
            </a:extLst>
          </p:cNvPr>
          <p:cNvSpPr txBox="1">
            <a:spLocks/>
          </p:cNvSpPr>
          <p:nvPr/>
        </p:nvSpPr>
        <p:spPr>
          <a:xfrm>
            <a:off x="722313" y="3250595"/>
            <a:ext cx="7772400" cy="1500187"/>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Georgia"/>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Georgi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Georgia"/>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Georgia"/>
              </a:defRPr>
            </a:lvl4pPr>
            <a:lvl5pPr marL="1828800" indent="0" algn="l" defTabSz="457200" rtl="0" eaLnBrk="1" latinLnBrk="0" hangingPunct="1">
              <a:spcBef>
                <a:spcPct val="20000"/>
              </a:spcBef>
              <a:buFont typeface="Arial"/>
              <a:buNone/>
              <a:defRPr sz="1400" kern="1200">
                <a:solidFill>
                  <a:schemeClr val="tx1">
                    <a:tint val="75000"/>
                  </a:schemeClr>
                </a:solidFill>
                <a:latin typeface="Georgia"/>
                <a:ea typeface="+mn-ea"/>
                <a:cs typeface="Georgi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4000" b="1" dirty="0">
                <a:solidFill>
                  <a:schemeClr val="tx1"/>
                </a:solidFill>
              </a:rPr>
              <a:t>Suma </a:t>
            </a:r>
            <a:r>
              <a:rPr lang="en-US" sz="4000" b="1" dirty="0" err="1">
                <a:solidFill>
                  <a:schemeClr val="tx1"/>
                </a:solidFill>
              </a:rPr>
              <a:t>Muralidhar</a:t>
            </a:r>
            <a:r>
              <a:rPr lang="en-US" sz="4000" b="1" dirty="0">
                <a:solidFill>
                  <a:schemeClr val="tx1"/>
                </a:solidFill>
              </a:rPr>
              <a:t>, PhD</a:t>
            </a:r>
          </a:p>
        </p:txBody>
      </p:sp>
    </p:spTree>
    <p:extLst>
      <p:ext uri="{BB962C8B-B14F-4D97-AF65-F5344CB8AC3E}">
        <p14:creationId xmlns:p14="http://schemas.microsoft.com/office/powerpoint/2010/main" val="2797698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0155-211E-43FF-9018-369A0C0F30CC}"/>
              </a:ext>
            </a:extLst>
          </p:cNvPr>
          <p:cNvSpPr>
            <a:spLocks noGrp="1"/>
          </p:cNvSpPr>
          <p:nvPr>
            <p:ph type="title"/>
          </p:nvPr>
        </p:nvSpPr>
        <p:spPr/>
        <p:txBody>
          <a:bodyPr>
            <a:normAutofit fontScale="90000"/>
          </a:bodyPr>
          <a:lstStyle/>
          <a:p>
            <a:r>
              <a:rPr lang="en-US" dirty="0"/>
              <a:t>The Million Veteran Program (MVP): A Partnership with Veterans</a:t>
            </a:r>
          </a:p>
        </p:txBody>
      </p:sp>
      <p:sp>
        <p:nvSpPr>
          <p:cNvPr id="3" name="Content Placeholder 2">
            <a:extLst>
              <a:ext uri="{FF2B5EF4-FFF2-40B4-BE49-F238E27FC236}">
                <a16:creationId xmlns:a16="http://schemas.microsoft.com/office/drawing/2014/main" id="{BEAC2BF7-9F74-4C6D-9FFB-1E123B789650}"/>
              </a:ext>
            </a:extLst>
          </p:cNvPr>
          <p:cNvSpPr>
            <a:spLocks noGrp="1"/>
          </p:cNvSpPr>
          <p:nvPr>
            <p:ph idx="1"/>
          </p:nvPr>
        </p:nvSpPr>
        <p:spPr>
          <a:xfrm>
            <a:off x="457200" y="1443038"/>
            <a:ext cx="8229600" cy="4423925"/>
          </a:xfrm>
        </p:spPr>
        <p:txBody>
          <a:bodyPr>
            <a:normAutofit fontScale="85000" lnSpcReduction="20000"/>
          </a:bodyPr>
          <a:lstStyle/>
          <a:p>
            <a:r>
              <a:rPr lang="en-US" sz="2600" b="1" dirty="0"/>
              <a:t>Largest healthcare system-based genomics research program in the world</a:t>
            </a:r>
          </a:p>
          <a:p>
            <a:pPr lvl="1"/>
            <a:r>
              <a:rPr lang="en-US" dirty="0"/>
              <a:t>Role of genetics, lifestyle and military exposure in health</a:t>
            </a:r>
          </a:p>
          <a:p>
            <a:pPr lvl="1"/>
            <a:r>
              <a:rPr lang="en-US" dirty="0"/>
              <a:t>Make VA data work for Veterans; Real-world impact</a:t>
            </a:r>
          </a:p>
          <a:p>
            <a:pPr lvl="1"/>
            <a:r>
              <a:rPr lang="en-US" dirty="0"/>
              <a:t>Surveys, blood sample, access to health records, agree to recontact</a:t>
            </a:r>
          </a:p>
          <a:p>
            <a:r>
              <a:rPr lang="en-US" sz="2600" b="1" dirty="0"/>
              <a:t>Centralized recruitment process</a:t>
            </a:r>
          </a:p>
          <a:p>
            <a:pPr lvl="1"/>
            <a:r>
              <a:rPr lang="en-US" dirty="0"/>
              <a:t>Coordinating Centers, Biorepository, Information Center</a:t>
            </a:r>
          </a:p>
          <a:p>
            <a:pPr lvl="1"/>
            <a:r>
              <a:rPr lang="en-US" dirty="0"/>
              <a:t>Outreach &amp; Communications: Partner with VA, VHA, VAMC, VSOs and other stakeholders</a:t>
            </a:r>
          </a:p>
          <a:p>
            <a:pPr lvl="1"/>
            <a:r>
              <a:rPr lang="en-US" dirty="0"/>
              <a:t>Contracts for mail/scan; genomic analysis</a:t>
            </a:r>
          </a:p>
          <a:p>
            <a:r>
              <a:rPr lang="en-US" sz="2600" b="1" dirty="0"/>
              <a:t>Enrollment in-person </a:t>
            </a:r>
            <a:r>
              <a:rPr lang="en-US" sz="2600" dirty="0"/>
              <a:t>at 60 VAMCs plus ~70 CBOCs</a:t>
            </a:r>
          </a:p>
          <a:p>
            <a:r>
              <a:rPr lang="en-US" sz="2600" b="1" dirty="0"/>
              <a:t>Enrollment On-Line </a:t>
            </a:r>
            <a:r>
              <a:rPr lang="en-US" sz="2600" dirty="0"/>
              <a:t>(consent, HIPAA authorization, surveys) </a:t>
            </a:r>
          </a:p>
          <a:p>
            <a:r>
              <a:rPr lang="en-US" sz="2600" b="1" dirty="0"/>
              <a:t>Secure, central computing infrastructure </a:t>
            </a:r>
            <a:r>
              <a:rPr lang="en-US" sz="2600" dirty="0"/>
              <a:t>bringing researchers to the data for scientific analysis; coded data only</a:t>
            </a:r>
          </a:p>
          <a:p>
            <a:pPr lvl="1"/>
            <a:endParaRPr lang="en-US" sz="2600" dirty="0"/>
          </a:p>
        </p:txBody>
      </p:sp>
    </p:spTree>
    <p:extLst>
      <p:ext uri="{BB962C8B-B14F-4D97-AF65-F5344CB8AC3E}">
        <p14:creationId xmlns:p14="http://schemas.microsoft.com/office/powerpoint/2010/main" val="4236077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122E049-FB83-A242-83C5-433E4F0DC65B}"/>
              </a:ext>
            </a:extLst>
          </p:cNvPr>
          <p:cNvSpPr txBox="1"/>
          <p:nvPr/>
        </p:nvSpPr>
        <p:spPr>
          <a:xfrm>
            <a:off x="5050922" y="1689045"/>
            <a:ext cx="3514725" cy="2394996"/>
          </a:xfrm>
          <a:prstGeom prst="rect">
            <a:avLst/>
          </a:prstGeom>
          <a:solidFill>
            <a:srgbClr val="002060"/>
          </a:solidFill>
          <a:ln>
            <a:noFill/>
          </a:ln>
        </p:spPr>
        <p:txBody>
          <a:bodyPr wrap="square" lIns="205740" rIns="137160" rtlCol="0" anchor="ctr" anchorCtr="0">
            <a:noAutofit/>
          </a:bodyPr>
          <a:lstStyle/>
          <a:p>
            <a:pPr marL="257175" indent="-257175">
              <a:buFont typeface="Arial" panose="020B0604020202020204" pitchFamily="34" charset="0"/>
              <a:buChar char="•"/>
            </a:pPr>
            <a:r>
              <a:rPr lang="en-US" sz="1600" b="1" dirty="0">
                <a:solidFill>
                  <a:schemeClr val="bg1"/>
                </a:solidFill>
              </a:rPr>
              <a:t>Every sample genotyped</a:t>
            </a:r>
          </a:p>
          <a:p>
            <a:pPr marL="257175" indent="-257175">
              <a:buFont typeface="Arial" panose="020B0604020202020204" pitchFamily="34" charset="0"/>
              <a:buChar char="•"/>
            </a:pPr>
            <a:r>
              <a:rPr lang="en-US" sz="1600" dirty="0">
                <a:solidFill>
                  <a:schemeClr val="bg1"/>
                </a:solidFill>
              </a:rPr>
              <a:t>Deep molecular analysis on 100K</a:t>
            </a:r>
          </a:p>
          <a:p>
            <a:pPr marL="257175" indent="-257175">
              <a:buFont typeface="Arial" panose="020B0604020202020204" pitchFamily="34" charset="0"/>
              <a:buChar char="•"/>
            </a:pPr>
            <a:r>
              <a:rPr lang="en-US" sz="1600" b="1" dirty="0">
                <a:solidFill>
                  <a:schemeClr val="bg1"/>
                </a:solidFill>
              </a:rPr>
              <a:t>Ethnic-specific  analysis</a:t>
            </a:r>
          </a:p>
          <a:p>
            <a:pPr marL="257175" indent="-257175">
              <a:buFont typeface="Arial" panose="020B0604020202020204" pitchFamily="34" charset="0"/>
              <a:buChar char="•"/>
            </a:pPr>
            <a:r>
              <a:rPr lang="en-US" sz="1600" dirty="0">
                <a:solidFill>
                  <a:schemeClr val="bg1"/>
                </a:solidFill>
              </a:rPr>
              <a:t>Phenomics library</a:t>
            </a:r>
          </a:p>
          <a:p>
            <a:pPr marL="257175" indent="-257175">
              <a:buFont typeface="Arial" panose="020B0604020202020204" pitchFamily="34" charset="0"/>
              <a:buChar char="•"/>
            </a:pPr>
            <a:r>
              <a:rPr lang="en-US" sz="1600" dirty="0">
                <a:solidFill>
                  <a:schemeClr val="bg1"/>
                </a:solidFill>
              </a:rPr>
              <a:t>33 funded studies</a:t>
            </a:r>
          </a:p>
          <a:p>
            <a:pPr marL="257175" indent="-257175">
              <a:buFont typeface="Arial" panose="020B0604020202020204" pitchFamily="34" charset="0"/>
              <a:buChar char="•"/>
            </a:pPr>
            <a:r>
              <a:rPr lang="en-US" sz="1600" dirty="0">
                <a:solidFill>
                  <a:schemeClr val="bg1"/>
                </a:solidFill>
              </a:rPr>
              <a:t>Translation of findings</a:t>
            </a:r>
          </a:p>
          <a:p>
            <a:pPr marL="257175" indent="-257175">
              <a:buFont typeface="Arial" panose="020B0604020202020204" pitchFamily="34" charset="0"/>
              <a:buChar char="•"/>
            </a:pPr>
            <a:r>
              <a:rPr lang="en-US" sz="1600" dirty="0">
                <a:solidFill>
                  <a:schemeClr val="bg1"/>
                </a:solidFill>
              </a:rPr>
              <a:t>200+ researchers</a:t>
            </a:r>
          </a:p>
          <a:p>
            <a:pPr marL="257175" indent="-257175">
              <a:buFont typeface="Arial" panose="020B0604020202020204" pitchFamily="34" charset="0"/>
              <a:buChar char="•"/>
            </a:pPr>
            <a:r>
              <a:rPr lang="en-US" sz="1600" dirty="0">
                <a:solidFill>
                  <a:schemeClr val="bg1"/>
                </a:solidFill>
              </a:rPr>
              <a:t>40+ VA and academic affiliates</a:t>
            </a:r>
          </a:p>
        </p:txBody>
      </p:sp>
      <p:pic>
        <p:nvPicPr>
          <p:cNvPr id="11" name="Picture 8">
            <a:extLst>
              <a:ext uri="{FF2B5EF4-FFF2-40B4-BE49-F238E27FC236}">
                <a16:creationId xmlns:a16="http://schemas.microsoft.com/office/drawing/2014/main" id="{4CEFDD6B-97C4-432F-8953-082616034DB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83" r="10375"/>
          <a:stretch/>
        </p:blipFill>
        <p:spPr bwMode="auto">
          <a:xfrm>
            <a:off x="435607" y="1714501"/>
            <a:ext cx="2747812" cy="146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descr="Jessica">
            <a:extLst>
              <a:ext uri="{FF2B5EF4-FFF2-40B4-BE49-F238E27FC236}">
                <a16:creationId xmlns:a16="http://schemas.microsoft.com/office/drawing/2014/main" id="{78A23191-A5F4-407D-BEA9-5CC5D0A6AC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122" y="1714500"/>
            <a:ext cx="1946274" cy="1460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2" name="Picture 21" descr="C:\Users\VACODeenJ\AppData\Local\Microsoft\Windows\Temporary Internet Files\Content.IE5\RENUYZ5P\2563158aede2ee7999e5bae5ea46b73a38c82a.png">
            <a:extLst>
              <a:ext uri="{FF2B5EF4-FFF2-40B4-BE49-F238E27FC236}">
                <a16:creationId xmlns:a16="http://schemas.microsoft.com/office/drawing/2014/main" id="{A564D990-CD46-44A6-8B07-FA80CF3702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349" y="2490457"/>
            <a:ext cx="755556" cy="938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068F4130-0787-4AC4-938B-1ECE17D35815}"/>
              </a:ext>
            </a:extLst>
          </p:cNvPr>
          <p:cNvGraphicFramePr>
            <a:graphicFrameLocks noGrp="1"/>
          </p:cNvGraphicFramePr>
          <p:nvPr/>
        </p:nvGraphicFramePr>
        <p:xfrm>
          <a:off x="2185988" y="4557529"/>
          <a:ext cx="4243635" cy="1460279"/>
        </p:xfrm>
        <a:graphic>
          <a:graphicData uri="http://schemas.openxmlformats.org/drawingml/2006/table">
            <a:tbl>
              <a:tblPr firstRow="1" bandRow="1">
                <a:tableStyleId>{5C22544A-7EE6-4342-B048-85BDC9FD1C3A}</a:tableStyleId>
              </a:tblPr>
              <a:tblGrid>
                <a:gridCol w="1414545">
                  <a:extLst>
                    <a:ext uri="{9D8B030D-6E8A-4147-A177-3AD203B41FA5}">
                      <a16:colId xmlns:a16="http://schemas.microsoft.com/office/drawing/2014/main" val="1657693298"/>
                    </a:ext>
                  </a:extLst>
                </a:gridCol>
                <a:gridCol w="1414545">
                  <a:extLst>
                    <a:ext uri="{9D8B030D-6E8A-4147-A177-3AD203B41FA5}">
                      <a16:colId xmlns:a16="http://schemas.microsoft.com/office/drawing/2014/main" val="791933354"/>
                    </a:ext>
                  </a:extLst>
                </a:gridCol>
                <a:gridCol w="1414545">
                  <a:extLst>
                    <a:ext uri="{9D8B030D-6E8A-4147-A177-3AD203B41FA5}">
                      <a16:colId xmlns:a16="http://schemas.microsoft.com/office/drawing/2014/main" val="2779038613"/>
                    </a:ext>
                  </a:extLst>
                </a:gridCol>
              </a:tblGrid>
              <a:tr h="802668">
                <a:tc>
                  <a:txBody>
                    <a:bodyPr/>
                    <a:lstStyle/>
                    <a:p>
                      <a:pPr algn="ctr"/>
                      <a:r>
                        <a:rPr lang="en-US" sz="1700" dirty="0"/>
                        <a:t>Conference Abstracts</a:t>
                      </a:r>
                    </a:p>
                  </a:txBody>
                  <a:tcPr marL="75438" marR="75438" marT="34290" marB="34290" anchor="ctr">
                    <a:solidFill>
                      <a:srgbClr val="002060"/>
                    </a:solidFill>
                  </a:tcPr>
                </a:tc>
                <a:tc>
                  <a:txBody>
                    <a:bodyPr/>
                    <a:lstStyle/>
                    <a:p>
                      <a:pPr algn="ctr"/>
                      <a:r>
                        <a:rPr lang="en-US" sz="1700" dirty="0"/>
                        <a:t>Manuscripts </a:t>
                      </a:r>
                    </a:p>
                  </a:txBody>
                  <a:tcPr marL="75438" marR="75438" marT="34290" marB="34290" anchor="ctr">
                    <a:solidFill>
                      <a:srgbClr val="002060"/>
                    </a:solidFill>
                  </a:tcPr>
                </a:tc>
                <a:tc>
                  <a:txBody>
                    <a:bodyPr/>
                    <a:lstStyle/>
                    <a:p>
                      <a:pPr algn="ctr"/>
                      <a:r>
                        <a:rPr lang="en-US" sz="1700" dirty="0"/>
                        <a:t>Papers Published</a:t>
                      </a:r>
                    </a:p>
                  </a:txBody>
                  <a:tcPr marL="75438" marR="75438" marT="34290" marB="34290" anchor="ctr">
                    <a:solidFill>
                      <a:srgbClr val="002060"/>
                    </a:solidFill>
                  </a:tcPr>
                </a:tc>
                <a:extLst>
                  <a:ext uri="{0D108BD9-81ED-4DB2-BD59-A6C34878D82A}">
                    <a16:rowId xmlns:a16="http://schemas.microsoft.com/office/drawing/2014/main" val="4130104355"/>
                  </a:ext>
                </a:extLst>
              </a:tr>
              <a:tr h="657611">
                <a:tc>
                  <a:txBody>
                    <a:bodyPr/>
                    <a:lstStyle/>
                    <a:p>
                      <a:pPr algn="ctr"/>
                      <a:r>
                        <a:rPr lang="en-US" sz="2000" dirty="0"/>
                        <a:t>&gt;100</a:t>
                      </a:r>
                    </a:p>
                  </a:txBody>
                  <a:tcPr marL="75438" marR="75438" marT="34290" marB="34290" anchor="ctr"/>
                </a:tc>
                <a:tc>
                  <a:txBody>
                    <a:bodyPr/>
                    <a:lstStyle/>
                    <a:p>
                      <a:pPr algn="ctr"/>
                      <a:r>
                        <a:rPr lang="en-US" sz="2000" dirty="0"/>
                        <a:t>&gt;34</a:t>
                      </a:r>
                    </a:p>
                  </a:txBody>
                  <a:tcPr marL="75438" marR="75438" marT="34290" marB="34290" anchor="ctr"/>
                </a:tc>
                <a:tc>
                  <a:txBody>
                    <a:bodyPr/>
                    <a:lstStyle/>
                    <a:p>
                      <a:pPr algn="ctr"/>
                      <a:r>
                        <a:rPr lang="en-US" sz="2000" dirty="0"/>
                        <a:t>50</a:t>
                      </a:r>
                    </a:p>
                  </a:txBody>
                  <a:tcPr marL="75438" marR="75438" marT="34290" marB="34290" anchor="ctr"/>
                </a:tc>
                <a:extLst>
                  <a:ext uri="{0D108BD9-81ED-4DB2-BD59-A6C34878D82A}">
                    <a16:rowId xmlns:a16="http://schemas.microsoft.com/office/drawing/2014/main" val="2330307466"/>
                  </a:ext>
                </a:extLst>
              </a:tr>
            </a:tbl>
          </a:graphicData>
        </a:graphic>
      </p:graphicFrame>
      <p:sp>
        <p:nvSpPr>
          <p:cNvPr id="6" name="Title 5">
            <a:extLst>
              <a:ext uri="{FF2B5EF4-FFF2-40B4-BE49-F238E27FC236}">
                <a16:creationId xmlns:a16="http://schemas.microsoft.com/office/drawing/2014/main" id="{3623FA3F-C3DB-9F40-B777-D416B54018B3}"/>
              </a:ext>
            </a:extLst>
          </p:cNvPr>
          <p:cNvSpPr>
            <a:spLocks noGrp="1"/>
          </p:cNvSpPr>
          <p:nvPr>
            <p:ph type="title"/>
          </p:nvPr>
        </p:nvSpPr>
        <p:spPr/>
        <p:txBody>
          <a:bodyPr/>
          <a:lstStyle/>
          <a:p>
            <a:r>
              <a:rPr lang="en-US" dirty="0"/>
              <a:t>2011- Present: Milestones accomplished</a:t>
            </a:r>
          </a:p>
        </p:txBody>
      </p:sp>
      <p:sp>
        <p:nvSpPr>
          <p:cNvPr id="7" name="TextBox 6">
            <a:extLst>
              <a:ext uri="{FF2B5EF4-FFF2-40B4-BE49-F238E27FC236}">
                <a16:creationId xmlns:a16="http://schemas.microsoft.com/office/drawing/2014/main" id="{E904F74F-4274-9948-ADEC-2D9107385AD7}"/>
              </a:ext>
            </a:extLst>
          </p:cNvPr>
          <p:cNvSpPr txBox="1"/>
          <p:nvPr/>
        </p:nvSpPr>
        <p:spPr>
          <a:xfrm>
            <a:off x="435607" y="3223725"/>
            <a:ext cx="3939788" cy="849086"/>
          </a:xfrm>
          <a:prstGeom prst="rect">
            <a:avLst/>
          </a:prstGeom>
          <a:solidFill>
            <a:srgbClr val="002060"/>
          </a:solidFill>
          <a:ln>
            <a:noFill/>
          </a:ln>
        </p:spPr>
        <p:txBody>
          <a:bodyPr wrap="square" rtlCol="0" anchor="ctr" anchorCtr="0">
            <a:noAutofit/>
          </a:bodyPr>
          <a:lstStyle/>
          <a:p>
            <a:pPr algn="ctr"/>
            <a:r>
              <a:rPr lang="en-US" sz="2100" dirty="0">
                <a:solidFill>
                  <a:schemeClr val="bg1"/>
                </a:solidFill>
              </a:rPr>
              <a:t>Over 825,000 enrolled!</a:t>
            </a:r>
          </a:p>
          <a:p>
            <a:pPr algn="ctr"/>
            <a:r>
              <a:rPr lang="en-US" dirty="0">
                <a:solidFill>
                  <a:schemeClr val="bg1"/>
                </a:solidFill>
              </a:rPr>
              <a:t>Racially and ethnically diverse cohort</a:t>
            </a:r>
          </a:p>
        </p:txBody>
      </p:sp>
    </p:spTree>
    <p:extLst>
      <p:ext uri="{BB962C8B-B14F-4D97-AF65-F5344CB8AC3E}">
        <p14:creationId xmlns:p14="http://schemas.microsoft.com/office/powerpoint/2010/main" val="30164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A970-0C08-4D60-8E4D-42E0C1E3A6C2}"/>
              </a:ext>
            </a:extLst>
          </p:cNvPr>
          <p:cNvSpPr>
            <a:spLocks noGrp="1"/>
          </p:cNvSpPr>
          <p:nvPr>
            <p:ph type="title"/>
          </p:nvPr>
        </p:nvSpPr>
        <p:spPr/>
        <p:txBody>
          <a:bodyPr/>
          <a:lstStyle/>
          <a:p>
            <a:r>
              <a:rPr lang="en-US" dirty="0"/>
              <a:t>Contributions to COVID-19 Trials Infrastructure</a:t>
            </a:r>
          </a:p>
        </p:txBody>
      </p:sp>
      <p:sp>
        <p:nvSpPr>
          <p:cNvPr id="3" name="Content Placeholder 2">
            <a:extLst>
              <a:ext uri="{FF2B5EF4-FFF2-40B4-BE49-F238E27FC236}">
                <a16:creationId xmlns:a16="http://schemas.microsoft.com/office/drawing/2014/main" id="{8A979D37-5CD6-4590-8539-CA0DC4A4F2A3}"/>
              </a:ext>
            </a:extLst>
          </p:cNvPr>
          <p:cNvSpPr>
            <a:spLocks noGrp="1"/>
          </p:cNvSpPr>
          <p:nvPr>
            <p:ph idx="1"/>
          </p:nvPr>
        </p:nvSpPr>
        <p:spPr/>
        <p:txBody>
          <a:bodyPr>
            <a:normAutofit fontScale="92500" lnSpcReduction="10000"/>
          </a:bodyPr>
          <a:lstStyle/>
          <a:p>
            <a:r>
              <a:rPr lang="en-US" dirty="0"/>
              <a:t>Leveraged the MVP centralized recruitment and enrollment infrastructure and Outreach and Communications experience</a:t>
            </a:r>
          </a:p>
          <a:p>
            <a:pPr lvl="1"/>
            <a:r>
              <a:rPr lang="en-US" dirty="0" err="1"/>
              <a:t>Genisis</a:t>
            </a:r>
            <a:r>
              <a:rPr lang="en-US" dirty="0"/>
              <a:t> database (all Veterans receiving healthcare at VA)</a:t>
            </a:r>
          </a:p>
          <a:p>
            <a:pPr lvl="1"/>
            <a:r>
              <a:rPr lang="en-US" dirty="0"/>
              <a:t>MVP Information Center (Call Center)</a:t>
            </a:r>
          </a:p>
          <a:p>
            <a:pPr lvl="1"/>
            <a:r>
              <a:rPr lang="en-US" dirty="0"/>
              <a:t>MVP On-Line portal</a:t>
            </a:r>
          </a:p>
          <a:p>
            <a:pPr lvl="2"/>
            <a:r>
              <a:rPr lang="en-US" dirty="0"/>
              <a:t>Emails to MVP enrollees about the COVID-19 Volunteer List (central registry)</a:t>
            </a:r>
          </a:p>
          <a:p>
            <a:pPr lvl="2"/>
            <a:r>
              <a:rPr lang="en-US" dirty="0"/>
              <a:t># of volunteers spiked from ~100 to &gt;1200 in 2 days</a:t>
            </a:r>
          </a:p>
          <a:p>
            <a:pPr lvl="1"/>
            <a:r>
              <a:rPr lang="en-US" dirty="0"/>
              <a:t>Program Office, Coordinating Center and Site Staff</a:t>
            </a:r>
          </a:p>
          <a:p>
            <a:r>
              <a:rPr lang="en-US" dirty="0"/>
              <a:t>Leveraging relationships  with VA and VHA Program Offices, VAMCs, VSOs</a:t>
            </a:r>
          </a:p>
        </p:txBody>
      </p:sp>
    </p:spTree>
    <p:extLst>
      <p:ext uri="{BB962C8B-B14F-4D97-AF65-F5344CB8AC3E}">
        <p14:creationId xmlns:p14="http://schemas.microsoft.com/office/powerpoint/2010/main" val="3947934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07BE-7295-481C-B1EE-D0A26EC9FEE2}"/>
              </a:ext>
            </a:extLst>
          </p:cNvPr>
          <p:cNvSpPr>
            <a:spLocks noGrp="1"/>
          </p:cNvSpPr>
          <p:nvPr>
            <p:ph type="title"/>
          </p:nvPr>
        </p:nvSpPr>
        <p:spPr/>
        <p:txBody>
          <a:bodyPr/>
          <a:lstStyle/>
          <a:p>
            <a:r>
              <a:rPr lang="en-US" dirty="0"/>
              <a:t>MVP COVID-19 Data Collection</a:t>
            </a:r>
          </a:p>
        </p:txBody>
      </p:sp>
      <p:sp>
        <p:nvSpPr>
          <p:cNvPr id="8" name="Content Placeholder 5">
            <a:extLst>
              <a:ext uri="{FF2B5EF4-FFF2-40B4-BE49-F238E27FC236}">
                <a16:creationId xmlns:a16="http://schemas.microsoft.com/office/drawing/2014/main" id="{9A53087C-60C8-4611-B495-1EEE5B416340}"/>
              </a:ext>
            </a:extLst>
          </p:cNvPr>
          <p:cNvSpPr>
            <a:spLocks noGrp="1"/>
          </p:cNvSpPr>
          <p:nvPr>
            <p:ph idx="1"/>
          </p:nvPr>
        </p:nvSpPr>
        <p:spPr>
          <a:xfrm>
            <a:off x="249654" y="1821346"/>
            <a:ext cx="4173259" cy="4089953"/>
          </a:xfrm>
        </p:spPr>
        <p:txBody>
          <a:bodyPr>
            <a:normAutofit fontScale="85000" lnSpcReduction="20000"/>
          </a:bodyPr>
          <a:lstStyle/>
          <a:p>
            <a:r>
              <a:rPr lang="en-US" sz="2475" dirty="0"/>
              <a:t>~91K MVP participants tested for COVID-19 (VA) as of Sept 2020</a:t>
            </a:r>
          </a:p>
          <a:p>
            <a:pPr lvl="1"/>
            <a:r>
              <a:rPr lang="en-US" sz="2100" dirty="0"/>
              <a:t>6,800 positive</a:t>
            </a:r>
          </a:p>
          <a:p>
            <a:pPr lvl="1"/>
            <a:r>
              <a:rPr lang="en-US" sz="2100" dirty="0"/>
              <a:t>84,000 negative</a:t>
            </a:r>
          </a:p>
          <a:p>
            <a:pPr marL="342900" lvl="1" indent="0">
              <a:buNone/>
            </a:pPr>
            <a:endParaRPr lang="en-US" sz="975" dirty="0"/>
          </a:p>
          <a:p>
            <a:r>
              <a:rPr lang="en-US" sz="2475" b="1" dirty="0"/>
              <a:t>MVP COVID-19 Survey </a:t>
            </a:r>
          </a:p>
          <a:p>
            <a:pPr lvl="1"/>
            <a:r>
              <a:rPr lang="en-US" sz="2100" dirty="0"/>
              <a:t>Distributed to all MVP participants; completion through mail/online</a:t>
            </a:r>
          </a:p>
          <a:p>
            <a:pPr lvl="1"/>
            <a:r>
              <a:rPr lang="en-US" sz="2100" dirty="0"/>
              <a:t>Total of 53,500 completed as of 10/13/20</a:t>
            </a:r>
          </a:p>
          <a:p>
            <a:pPr lvl="2"/>
            <a:r>
              <a:rPr lang="en-US" sz="1800" dirty="0"/>
              <a:t>Online respondents younger, female, white</a:t>
            </a:r>
          </a:p>
          <a:p>
            <a:pPr lvl="1"/>
            <a:r>
              <a:rPr lang="en-US" sz="2100" dirty="0"/>
              <a:t>Second round of mailed surveys to non-responders starting in October 2020</a:t>
            </a:r>
          </a:p>
          <a:p>
            <a:pPr lvl="2"/>
            <a:endParaRPr lang="en-US" dirty="0"/>
          </a:p>
          <a:p>
            <a:endParaRPr lang="en-US" dirty="0"/>
          </a:p>
          <a:p>
            <a:pPr lvl="1"/>
            <a:endParaRPr lang="en-US" dirty="0"/>
          </a:p>
          <a:p>
            <a:pPr marL="342900" lvl="1" indent="0">
              <a:buNone/>
            </a:pPr>
            <a:endParaRPr lang="en-US" sz="900" dirty="0"/>
          </a:p>
          <a:p>
            <a:pPr marL="0" indent="0">
              <a:buNone/>
            </a:pPr>
            <a:endParaRPr lang="en-US" dirty="0"/>
          </a:p>
        </p:txBody>
      </p:sp>
      <p:pic>
        <p:nvPicPr>
          <p:cNvPr id="4" name="Picture 3">
            <a:extLst>
              <a:ext uri="{FF2B5EF4-FFF2-40B4-BE49-F238E27FC236}">
                <a16:creationId xmlns:a16="http://schemas.microsoft.com/office/drawing/2014/main" id="{3648D12B-C1CC-4270-8C0D-E6774ABF75E0}"/>
              </a:ext>
            </a:extLst>
          </p:cNvPr>
          <p:cNvPicPr>
            <a:picLocks noChangeAspect="1"/>
          </p:cNvPicPr>
          <p:nvPr/>
        </p:nvPicPr>
        <p:blipFill>
          <a:blip r:embed="rId5"/>
          <a:stretch>
            <a:fillRect/>
          </a:stretch>
        </p:blipFill>
        <p:spPr>
          <a:xfrm>
            <a:off x="4479133" y="2083633"/>
            <a:ext cx="4239229" cy="2998033"/>
          </a:xfrm>
          <a:prstGeom prst="rect">
            <a:avLst/>
          </a:prstGeom>
        </p:spPr>
      </p:pic>
      <p:pic>
        <p:nvPicPr>
          <p:cNvPr id="3" name="Audio 2">
            <a:hlinkClick r:id="" action="ppaction://media"/>
            <a:extLst>
              <a:ext uri="{FF2B5EF4-FFF2-40B4-BE49-F238E27FC236}">
                <a16:creationId xmlns:a16="http://schemas.microsoft.com/office/drawing/2014/main" id="{F152FE0C-0AE7-4E53-BDD6-4F567FCACB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64178" y="5520928"/>
            <a:ext cx="365522" cy="365522"/>
          </a:xfrm>
          <a:prstGeom prst="rect">
            <a:avLst/>
          </a:prstGeom>
        </p:spPr>
      </p:pic>
    </p:spTree>
    <p:extLst>
      <p:ext uri="{BB962C8B-B14F-4D97-AF65-F5344CB8AC3E}">
        <p14:creationId xmlns:p14="http://schemas.microsoft.com/office/powerpoint/2010/main" val="2565196506"/>
      </p:ext>
    </p:extLst>
  </p:cSld>
  <p:clrMapOvr>
    <a:masterClrMapping/>
  </p:clrMapOvr>
  <mc:AlternateContent xmlns:mc="http://schemas.openxmlformats.org/markup-compatibility/2006" xmlns:p14="http://schemas.microsoft.com/office/powerpoint/2010/main">
    <mc:Choice Requires="p14">
      <p:transition spd="slow" p14:dur="2000" advTm="49167"/>
    </mc:Choice>
    <mc:Fallback xmlns="">
      <p:transition spd="slow" advTm="49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07BE-7295-481C-B1EE-D0A26EC9FEE2}"/>
              </a:ext>
            </a:extLst>
          </p:cNvPr>
          <p:cNvSpPr>
            <a:spLocks noGrp="1"/>
          </p:cNvSpPr>
          <p:nvPr>
            <p:ph type="title"/>
          </p:nvPr>
        </p:nvSpPr>
        <p:spPr/>
        <p:txBody>
          <a:bodyPr/>
          <a:lstStyle/>
          <a:p>
            <a:r>
              <a:rPr lang="en-US" dirty="0"/>
              <a:t>MVP Specimen Collection Pilot Activities </a:t>
            </a:r>
          </a:p>
        </p:txBody>
      </p:sp>
      <p:sp>
        <p:nvSpPr>
          <p:cNvPr id="8" name="Content Placeholder 5">
            <a:extLst>
              <a:ext uri="{FF2B5EF4-FFF2-40B4-BE49-F238E27FC236}">
                <a16:creationId xmlns:a16="http://schemas.microsoft.com/office/drawing/2014/main" id="{9A53087C-60C8-4611-B495-1EEE5B416340}"/>
              </a:ext>
            </a:extLst>
          </p:cNvPr>
          <p:cNvSpPr>
            <a:spLocks noGrp="1"/>
          </p:cNvSpPr>
          <p:nvPr>
            <p:ph idx="1"/>
          </p:nvPr>
        </p:nvSpPr>
        <p:spPr>
          <a:xfrm>
            <a:off x="209899" y="1657351"/>
            <a:ext cx="4263020" cy="4229100"/>
          </a:xfrm>
        </p:spPr>
        <p:txBody>
          <a:bodyPr>
            <a:normAutofit fontScale="70000" lnSpcReduction="20000"/>
          </a:bodyPr>
          <a:lstStyle/>
          <a:p>
            <a:r>
              <a:rPr lang="en-US" sz="3200" b="1" dirty="0"/>
              <a:t>At-home blood collection pilot</a:t>
            </a:r>
          </a:p>
          <a:p>
            <a:pPr lvl="1"/>
            <a:r>
              <a:rPr lang="en-US" dirty="0"/>
              <a:t>Capillary technology</a:t>
            </a:r>
          </a:p>
          <a:p>
            <a:pPr lvl="1"/>
            <a:r>
              <a:rPr lang="en-US" dirty="0"/>
              <a:t>Testing for device feasibility</a:t>
            </a:r>
          </a:p>
          <a:p>
            <a:pPr lvl="1"/>
            <a:r>
              <a:rPr lang="en-US" dirty="0"/>
              <a:t>Usability/scalability </a:t>
            </a:r>
          </a:p>
          <a:p>
            <a:pPr lvl="1"/>
            <a:r>
              <a:rPr lang="en-US" dirty="0"/>
              <a:t>Coordination with Holodniy lab (Palo Alto) for processing and serologic testing</a:t>
            </a:r>
          </a:p>
          <a:p>
            <a:pPr marL="457200" lvl="1" indent="0">
              <a:buNone/>
            </a:pPr>
            <a:endParaRPr lang="en-US" dirty="0"/>
          </a:p>
          <a:p>
            <a:r>
              <a:rPr lang="en-US" sz="3200" b="1" dirty="0"/>
              <a:t>Mobile phlebotomy pilot</a:t>
            </a:r>
          </a:p>
          <a:p>
            <a:pPr lvl="1"/>
            <a:r>
              <a:rPr lang="en-US" dirty="0"/>
              <a:t>Examine feasibility of collecting blood specimens by sending third-party phlebotomists to homes</a:t>
            </a:r>
          </a:p>
          <a:p>
            <a:pPr lvl="1"/>
            <a:r>
              <a:rPr lang="en-US" dirty="0"/>
              <a:t>Goal to capture 3 separate specimens from COVID-19 persons of interest (over 9 months)</a:t>
            </a:r>
          </a:p>
          <a:p>
            <a:endParaRPr lang="en-US" dirty="0"/>
          </a:p>
          <a:p>
            <a:pPr marL="457200" lvl="1" indent="0">
              <a:buNone/>
            </a:pPr>
            <a:endParaRPr lang="en-US" dirty="0"/>
          </a:p>
          <a:p>
            <a:pPr marL="342900" lvl="1" indent="0">
              <a:buNone/>
            </a:pPr>
            <a:endParaRPr lang="en-US" sz="900" dirty="0"/>
          </a:p>
          <a:p>
            <a:pPr marL="0" indent="0">
              <a:buNone/>
            </a:pPr>
            <a:endParaRPr lang="en-US" dirty="0"/>
          </a:p>
        </p:txBody>
      </p:sp>
      <p:pic>
        <p:nvPicPr>
          <p:cNvPr id="4" name="Picture 3">
            <a:extLst>
              <a:ext uri="{FF2B5EF4-FFF2-40B4-BE49-F238E27FC236}">
                <a16:creationId xmlns:a16="http://schemas.microsoft.com/office/drawing/2014/main" id="{6323C641-8387-4FDA-B15F-CB8976D7291E}"/>
              </a:ext>
            </a:extLst>
          </p:cNvPr>
          <p:cNvPicPr>
            <a:picLocks noChangeAspect="1"/>
          </p:cNvPicPr>
          <p:nvPr/>
        </p:nvPicPr>
        <p:blipFill>
          <a:blip r:embed="rId4"/>
          <a:stretch>
            <a:fillRect/>
          </a:stretch>
        </p:blipFill>
        <p:spPr>
          <a:xfrm>
            <a:off x="5541871" y="2552134"/>
            <a:ext cx="2860112" cy="1753731"/>
          </a:xfrm>
          <a:prstGeom prst="rect">
            <a:avLst/>
          </a:prstGeom>
        </p:spPr>
      </p:pic>
      <p:pic>
        <p:nvPicPr>
          <p:cNvPr id="9" name="Audio 8">
            <a:hlinkClick r:id="" action="ppaction://media"/>
            <a:extLst>
              <a:ext uri="{FF2B5EF4-FFF2-40B4-BE49-F238E27FC236}">
                <a16:creationId xmlns:a16="http://schemas.microsoft.com/office/drawing/2014/main" id="{C30CC2C9-AE90-45B5-A130-21703DAD6A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4178" y="5520928"/>
            <a:ext cx="365522" cy="365522"/>
          </a:xfrm>
          <a:prstGeom prst="rect">
            <a:avLst/>
          </a:prstGeom>
        </p:spPr>
      </p:pic>
    </p:spTree>
    <p:extLst>
      <p:ext uri="{BB962C8B-B14F-4D97-AF65-F5344CB8AC3E}">
        <p14:creationId xmlns:p14="http://schemas.microsoft.com/office/powerpoint/2010/main" val="1064673271"/>
      </p:ext>
    </p:extLst>
  </p:cSld>
  <p:clrMapOvr>
    <a:masterClrMapping/>
  </p:clrMapOvr>
  <mc:AlternateContent xmlns:mc="http://schemas.openxmlformats.org/markup-compatibility/2006" xmlns:p14="http://schemas.microsoft.com/office/powerpoint/2010/main">
    <mc:Choice Requires="p14">
      <p:transition spd="slow" p14:dur="2000" advTm="50278"/>
    </mc:Choice>
    <mc:Fallback xmlns="">
      <p:transition spd="slow" advTm="50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921242-F1A7-4453-821F-E971453B7992}"/>
              </a:ext>
            </a:extLst>
          </p:cNvPr>
          <p:cNvSpPr>
            <a:spLocks noGrp="1"/>
          </p:cNvSpPr>
          <p:nvPr>
            <p:ph type="sldNum" sz="quarter" idx="12"/>
          </p:nvPr>
        </p:nvSpPr>
        <p:spPr/>
        <p:txBody>
          <a:bodyPr/>
          <a:lstStyle/>
          <a:p>
            <a:fld id="{9B27D237-6C0D-5549-BE11-2040A22CBC71}" type="slidenum">
              <a:rPr lang="en-US" smtClean="0"/>
              <a:pPr/>
              <a:t>5</a:t>
            </a:fld>
            <a:endParaRPr lang="en-US" dirty="0"/>
          </a:p>
        </p:txBody>
      </p:sp>
      <p:sp>
        <p:nvSpPr>
          <p:cNvPr id="4" name="TextBox 3">
            <a:extLst>
              <a:ext uri="{FF2B5EF4-FFF2-40B4-BE49-F238E27FC236}">
                <a16:creationId xmlns:a16="http://schemas.microsoft.com/office/drawing/2014/main" id="{FA576210-C7EB-4A5E-B547-C2CD2AC69013}"/>
              </a:ext>
            </a:extLst>
          </p:cNvPr>
          <p:cNvSpPr txBox="1"/>
          <p:nvPr/>
        </p:nvSpPr>
        <p:spPr>
          <a:xfrm>
            <a:off x="859536" y="905256"/>
            <a:ext cx="7424928" cy="5940088"/>
          </a:xfrm>
          <a:prstGeom prst="rect">
            <a:avLst/>
          </a:prstGeom>
          <a:noFill/>
        </p:spPr>
        <p:txBody>
          <a:bodyPr wrap="square" rtlCol="0">
            <a:spAutoFit/>
          </a:bodyPr>
          <a:lstStyle/>
          <a:p>
            <a:pPr algn="ctr"/>
            <a:r>
              <a:rPr lang="en-US" sz="2800" b="1" dirty="0">
                <a:solidFill>
                  <a:schemeClr val="bg1"/>
                </a:solidFill>
              </a:rPr>
              <a:t>We are the largest integrated healthcare system in the nation.</a:t>
            </a:r>
          </a:p>
          <a:p>
            <a:pPr algn="ctr"/>
            <a:endParaRPr lang="en-US" sz="2800" b="1" dirty="0">
              <a:solidFill>
                <a:schemeClr val="bg1"/>
              </a:solidFill>
            </a:endParaRPr>
          </a:p>
          <a:p>
            <a:pPr algn="ctr"/>
            <a:r>
              <a:rPr lang="en-US" sz="2800" b="1" dirty="0">
                <a:solidFill>
                  <a:schemeClr val="bg1"/>
                </a:solidFill>
              </a:rPr>
              <a:t>We are affiliated with the top academic medical centers in the country.</a:t>
            </a:r>
          </a:p>
          <a:p>
            <a:pPr algn="ctr"/>
            <a:endParaRPr lang="en-US" sz="2800" b="1" dirty="0">
              <a:solidFill>
                <a:schemeClr val="bg1"/>
              </a:solidFill>
            </a:endParaRPr>
          </a:p>
          <a:p>
            <a:pPr algn="ctr"/>
            <a:r>
              <a:rPr lang="en-US" sz="2800" b="1" dirty="0">
                <a:solidFill>
                  <a:schemeClr val="bg1"/>
                </a:solidFill>
              </a:rPr>
              <a:t>We have clinicians and researchers who are professors at those medical centers.</a:t>
            </a:r>
          </a:p>
          <a:p>
            <a:pPr algn="ctr"/>
            <a:endParaRPr lang="en-US" sz="2800" b="1" dirty="0">
              <a:solidFill>
                <a:schemeClr val="bg1"/>
              </a:solidFill>
            </a:endParaRPr>
          </a:p>
          <a:p>
            <a:pPr algn="ctr"/>
            <a:r>
              <a:rPr lang="en-US" sz="2800" b="1" dirty="0">
                <a:solidFill>
                  <a:schemeClr val="bg1"/>
                </a:solidFill>
              </a:rPr>
              <a:t>As an </a:t>
            </a:r>
            <a:r>
              <a:rPr lang="en-US" sz="2800" b="1" i="1" dirty="0">
                <a:solidFill>
                  <a:schemeClr val="bg1"/>
                </a:solidFill>
              </a:rPr>
              <a:t>enterprise</a:t>
            </a:r>
            <a:r>
              <a:rPr lang="en-US" sz="2800" b="1" dirty="0">
                <a:solidFill>
                  <a:schemeClr val="bg1"/>
                </a:solidFill>
              </a:rPr>
              <a:t>, we are America’s Learning Healthcare System.</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908132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9BAD-936F-4A17-A4C7-8C0CC9C0064B}"/>
              </a:ext>
            </a:extLst>
          </p:cNvPr>
          <p:cNvSpPr>
            <a:spLocks noGrp="1"/>
          </p:cNvSpPr>
          <p:nvPr>
            <p:ph type="title"/>
          </p:nvPr>
        </p:nvSpPr>
        <p:spPr/>
        <p:txBody>
          <a:bodyPr/>
          <a:lstStyle/>
          <a:p>
            <a:r>
              <a:rPr lang="en-US" dirty="0"/>
              <a:t>MVP COVID-19  Science: Host Genetic Contributions</a:t>
            </a:r>
          </a:p>
        </p:txBody>
      </p:sp>
      <p:sp>
        <p:nvSpPr>
          <p:cNvPr id="3" name="Content Placeholder 2">
            <a:extLst>
              <a:ext uri="{FF2B5EF4-FFF2-40B4-BE49-F238E27FC236}">
                <a16:creationId xmlns:a16="http://schemas.microsoft.com/office/drawing/2014/main" id="{DC646BBE-D5C7-4718-A573-FA00D1307A64}"/>
              </a:ext>
            </a:extLst>
          </p:cNvPr>
          <p:cNvSpPr>
            <a:spLocks noGrp="1"/>
          </p:cNvSpPr>
          <p:nvPr>
            <p:ph idx="1"/>
          </p:nvPr>
        </p:nvSpPr>
        <p:spPr>
          <a:xfrm>
            <a:off x="457200" y="1676450"/>
            <a:ext cx="8229600" cy="4524325"/>
          </a:xfrm>
        </p:spPr>
        <p:txBody>
          <a:bodyPr>
            <a:normAutofit fontScale="92500" lnSpcReduction="20000"/>
          </a:bodyPr>
          <a:lstStyle/>
          <a:p>
            <a:r>
              <a:rPr lang="en-US" dirty="0"/>
              <a:t>Over 75 MVP researchers organized into 6 Working Groups with assigned data analysts</a:t>
            </a:r>
          </a:p>
          <a:p>
            <a:pPr lvl="1"/>
            <a:r>
              <a:rPr lang="en-US" dirty="0"/>
              <a:t>Genome-wide association analysis for </a:t>
            </a:r>
            <a:r>
              <a:rPr lang="en-US" dirty="0">
                <a:solidFill>
                  <a:schemeClr val="accent1">
                    <a:lumMod val="75000"/>
                  </a:schemeClr>
                </a:solidFill>
              </a:rPr>
              <a:t>susceptibility, severity and mortality </a:t>
            </a:r>
          </a:p>
          <a:p>
            <a:pPr lvl="2"/>
            <a:r>
              <a:rPr lang="en-US" dirty="0"/>
              <a:t>Partnering with the Global COVID-19 Host Genomics Initiative; potentially 23AndMe</a:t>
            </a:r>
          </a:p>
          <a:p>
            <a:pPr lvl="1"/>
            <a:r>
              <a:rPr lang="en-US" dirty="0"/>
              <a:t>Polygenic risk scores </a:t>
            </a:r>
          </a:p>
          <a:p>
            <a:pPr lvl="1"/>
            <a:r>
              <a:rPr lang="en-US" dirty="0"/>
              <a:t>Pharmacogenomics</a:t>
            </a:r>
          </a:p>
          <a:p>
            <a:pPr lvl="1"/>
            <a:r>
              <a:rPr lang="en-US" dirty="0"/>
              <a:t>Phenome-wide association analysis</a:t>
            </a:r>
          </a:p>
          <a:p>
            <a:pPr lvl="1"/>
            <a:r>
              <a:rPr lang="en-US" dirty="0"/>
              <a:t>Disease mechanisms</a:t>
            </a:r>
          </a:p>
          <a:p>
            <a:pPr lvl="1"/>
            <a:r>
              <a:rPr lang="en-US" dirty="0"/>
              <a:t>Druggable genome </a:t>
            </a:r>
            <a:r>
              <a:rPr lang="en-US" sz="2200" dirty="0"/>
              <a:t>(discover new and re-</a:t>
            </a:r>
            <a:r>
              <a:rPr lang="en-US" sz="2200" dirty="0" err="1"/>
              <a:t>purposable</a:t>
            </a:r>
            <a:r>
              <a:rPr lang="en-US" sz="2200" dirty="0"/>
              <a:t> treatments)</a:t>
            </a:r>
          </a:p>
          <a:p>
            <a:pPr lvl="2"/>
            <a:r>
              <a:rPr lang="en-US" dirty="0"/>
              <a:t>First treatment trial concept developed</a:t>
            </a:r>
          </a:p>
          <a:p>
            <a:pPr marL="914400" lvl="2" indent="0">
              <a:buNone/>
            </a:pPr>
            <a:endParaRPr lang="en-US" dirty="0"/>
          </a:p>
          <a:p>
            <a:pPr marL="0" indent="0" algn="ctr">
              <a:buNone/>
            </a:pPr>
            <a:r>
              <a:rPr lang="en-US" i="1" dirty="0">
                <a:solidFill>
                  <a:srgbClr val="9A0000"/>
                </a:solidFill>
              </a:rPr>
              <a:t>MVP POC: Suma Muralidhar- Sumitra.Muralidhar@va.gov</a:t>
            </a:r>
          </a:p>
          <a:p>
            <a:pPr marL="0" indent="0">
              <a:buNone/>
            </a:pPr>
            <a:endParaRPr lang="en-US" dirty="0"/>
          </a:p>
        </p:txBody>
      </p:sp>
    </p:spTree>
    <p:extLst>
      <p:ext uri="{BB962C8B-B14F-4D97-AF65-F5344CB8AC3E}">
        <p14:creationId xmlns:p14="http://schemas.microsoft.com/office/powerpoint/2010/main" val="310949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0155-211E-43FF-9018-369A0C0F30CC}"/>
              </a:ext>
            </a:extLst>
          </p:cNvPr>
          <p:cNvSpPr>
            <a:spLocks noGrp="1"/>
          </p:cNvSpPr>
          <p:nvPr>
            <p:ph type="title"/>
          </p:nvPr>
        </p:nvSpPr>
        <p:spPr>
          <a:xfrm>
            <a:off x="685800" y="3597431"/>
            <a:ext cx="7772400" cy="1362075"/>
          </a:xfrm>
        </p:spPr>
        <p:txBody>
          <a:bodyPr/>
          <a:lstStyle/>
          <a:p>
            <a:pPr algn="ctr"/>
            <a:r>
              <a:rPr lang="en-US" dirty="0">
                <a:solidFill>
                  <a:schemeClr val="tx1"/>
                </a:solidFill>
                <a:latin typeface="+mn-lt"/>
              </a:rPr>
              <a:t>PATRICIA A. DORN, PhD</a:t>
            </a:r>
          </a:p>
        </p:txBody>
      </p:sp>
      <p:sp>
        <p:nvSpPr>
          <p:cNvPr id="4" name="Text Placeholder 3">
            <a:extLst>
              <a:ext uri="{FF2B5EF4-FFF2-40B4-BE49-F238E27FC236}">
                <a16:creationId xmlns:a16="http://schemas.microsoft.com/office/drawing/2014/main" id="{A9022990-390C-4BF0-A333-F4820A66108E}"/>
              </a:ext>
            </a:extLst>
          </p:cNvPr>
          <p:cNvSpPr>
            <a:spLocks noGrp="1"/>
          </p:cNvSpPr>
          <p:nvPr>
            <p:ph type="body" idx="1"/>
          </p:nvPr>
        </p:nvSpPr>
        <p:spPr>
          <a:xfrm>
            <a:off x="685800" y="2097244"/>
            <a:ext cx="7772400" cy="1500187"/>
          </a:xfrm>
        </p:spPr>
        <p:txBody>
          <a:bodyPr>
            <a:normAutofit/>
          </a:bodyPr>
          <a:lstStyle/>
          <a:p>
            <a:pPr algn="ctr"/>
            <a:r>
              <a:rPr lang="en-US" sz="4000" b="1" dirty="0">
                <a:solidFill>
                  <a:schemeClr val="tx1"/>
                </a:solidFill>
              </a:rPr>
              <a:t>REHABILITATION RESEARCH</a:t>
            </a:r>
          </a:p>
        </p:txBody>
      </p:sp>
    </p:spTree>
    <p:extLst>
      <p:ext uri="{BB962C8B-B14F-4D97-AF65-F5344CB8AC3E}">
        <p14:creationId xmlns:p14="http://schemas.microsoft.com/office/powerpoint/2010/main" val="74016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a:extLst>
              <a:ext uri="{FF2B5EF4-FFF2-40B4-BE49-F238E27FC236}">
                <a16:creationId xmlns:a16="http://schemas.microsoft.com/office/drawing/2014/main" id="{5FF508CC-D239-4BBA-89E7-0BA471A5D8CE}"/>
              </a:ext>
            </a:extLst>
          </p:cNvPr>
          <p:cNvSpPr>
            <a:spLocks noGrp="1" noChangeArrowheads="1"/>
          </p:cNvSpPr>
          <p:nvPr>
            <p:ph idx="1"/>
          </p:nvPr>
        </p:nvSpPr>
        <p:spPr>
          <a:xfrm>
            <a:off x="304800" y="1295399"/>
            <a:ext cx="8839200" cy="5287963"/>
          </a:xfrm>
        </p:spPr>
        <p:txBody>
          <a:bodyPr>
            <a:normAutofit fontScale="62500" lnSpcReduction="20000"/>
          </a:bodyPr>
          <a:lstStyle/>
          <a:p>
            <a:pPr marL="0" indent="0">
              <a:buFont typeface="Arial" panose="020B0604020202020204" pitchFamily="34" charset="0"/>
              <a:buNone/>
              <a:defRPr/>
            </a:pPr>
            <a:r>
              <a:rPr lang="en-US" sz="2600" b="1" dirty="0"/>
              <a:t>Nasal Swab Objective and Statistical Evaluation (NOSE) Study</a:t>
            </a:r>
          </a:p>
          <a:p>
            <a:pPr>
              <a:defRPr/>
            </a:pPr>
            <a:r>
              <a:rPr lang="en-US" sz="2600" dirty="0"/>
              <a:t>ORD/IE Safety &amp; Efficacy Study: PIs J. Iaquinto &amp; B. Ripley</a:t>
            </a:r>
          </a:p>
          <a:p>
            <a:pPr lvl="1">
              <a:buFont typeface="Arial" panose="020B0604020202020204" pitchFamily="34" charset="0"/>
              <a:buChar char="•"/>
              <a:defRPr/>
            </a:pPr>
            <a:r>
              <a:rPr lang="en-US" sz="2600" dirty="0"/>
              <a:t>Goal, maintain supply chain within VHA</a:t>
            </a:r>
          </a:p>
          <a:p>
            <a:pPr lvl="1">
              <a:buFont typeface="Arial" panose="020B0604020202020204" pitchFamily="34" charset="0"/>
              <a:buChar char="•"/>
              <a:defRPr/>
            </a:pPr>
            <a:r>
              <a:rPr lang="en-US" sz="2600" dirty="0"/>
              <a:t>Produce swabs that are as good as what is commercially available</a:t>
            </a:r>
          </a:p>
          <a:p>
            <a:pPr lvl="1">
              <a:buFont typeface="Arial" panose="020B0604020202020204" pitchFamily="34" charset="0"/>
              <a:buChar char="•"/>
              <a:defRPr/>
            </a:pPr>
            <a:r>
              <a:rPr lang="en-US" sz="2600" dirty="0"/>
              <a:t>Produce swabs that when used to test for COVID-19  return results that indicate usability</a:t>
            </a:r>
          </a:p>
          <a:p>
            <a:pPr lvl="1">
              <a:buFont typeface="Arial" panose="020B0604020202020204" pitchFamily="34" charset="0"/>
              <a:buChar char="•"/>
              <a:defRPr/>
            </a:pPr>
            <a:r>
              <a:rPr lang="en-US" sz="2600" dirty="0"/>
              <a:t>Status, Scientific Review end of October</a:t>
            </a:r>
          </a:p>
          <a:p>
            <a:pPr marL="457200" lvl="1" indent="0">
              <a:buFont typeface="Arial" panose="020B0604020202020204" pitchFamily="34" charset="0"/>
              <a:buNone/>
              <a:defRPr/>
            </a:pPr>
            <a:endParaRPr lang="en-US" sz="2400" dirty="0"/>
          </a:p>
          <a:p>
            <a:pPr marL="0" indent="0">
              <a:buFont typeface="Arial" panose="020B0604020202020204" pitchFamily="34" charset="0"/>
              <a:buNone/>
              <a:defRPr/>
            </a:pPr>
            <a:r>
              <a:rPr lang="en-US" sz="2600" b="1" dirty="0"/>
              <a:t>COVID-19 Special Emphasis Area in RR&amp;D RFAs</a:t>
            </a:r>
          </a:p>
          <a:p>
            <a:pPr marL="0" indent="0">
              <a:lnSpc>
                <a:spcPct val="120000"/>
              </a:lnSpc>
              <a:buFont typeface="Arial" panose="020B0604020202020204" pitchFamily="34" charset="0"/>
              <a:buNone/>
              <a:defRPr/>
            </a:pPr>
            <a:r>
              <a:rPr lang="en-US" sz="2600" dirty="0"/>
              <a:t>Studies on impact of COVID-19 on Veterans’ physical, sensory, cognitive and psychosocial function by: </a:t>
            </a:r>
          </a:p>
          <a:p>
            <a:pPr>
              <a:lnSpc>
                <a:spcPct val="120000"/>
              </a:lnSpc>
              <a:spcBef>
                <a:spcPts val="800"/>
              </a:spcBef>
              <a:defRPr/>
            </a:pPr>
            <a:r>
              <a:rPr lang="en-US" sz="2600" dirty="0"/>
              <a:t>Understanding onset of, severity and duration, and recovery from disability in Veterans following COVID-19 that considers influence of comorbidities (e.g., pre-existing pulmonary, cardiometabolic, oncologic, mental health, immunological or other disorders, etc.), other risk factors (e.g., age, living conditions, environmental exposures, </a:t>
            </a:r>
            <a:r>
              <a:rPr lang="en-US" sz="2600" dirty="0" err="1"/>
              <a:t>etc</a:t>
            </a:r>
            <a:r>
              <a:rPr lang="en-US" sz="2600" dirty="0"/>
              <a:t>)</a:t>
            </a:r>
          </a:p>
          <a:p>
            <a:pPr>
              <a:lnSpc>
                <a:spcPct val="120000"/>
              </a:lnSpc>
              <a:spcBef>
                <a:spcPts val="800"/>
              </a:spcBef>
              <a:defRPr/>
            </a:pPr>
            <a:r>
              <a:rPr lang="en-US" sz="2600" dirty="0"/>
              <a:t>Revealing late or delayed effects of secondary conditions related to COVID-19 infections on impairment and disability </a:t>
            </a:r>
          </a:p>
          <a:p>
            <a:pPr>
              <a:lnSpc>
                <a:spcPct val="120000"/>
              </a:lnSpc>
              <a:spcBef>
                <a:spcPts val="800"/>
              </a:spcBef>
              <a:defRPr/>
            </a:pPr>
            <a:r>
              <a:rPr lang="en-US" sz="2600" dirty="0"/>
              <a:t>Examining COVID-19-specific rehabilitation interventions and responses to treatment </a:t>
            </a:r>
          </a:p>
          <a:p>
            <a:pPr>
              <a:lnSpc>
                <a:spcPct val="120000"/>
              </a:lnSpc>
              <a:spcBef>
                <a:spcPts val="800"/>
              </a:spcBef>
              <a:defRPr/>
            </a:pPr>
            <a:r>
              <a:rPr lang="en-US" sz="2600" dirty="0"/>
              <a:t>Determining impact of social distancing on functional status in healthy, disabled and at-risk Veterans (e.g., substance use and mental health disorders, homelessness)</a:t>
            </a:r>
          </a:p>
          <a:p>
            <a:pPr marL="0" indent="0">
              <a:lnSpc>
                <a:spcPct val="120000"/>
              </a:lnSpc>
              <a:spcBef>
                <a:spcPts val="800"/>
              </a:spcBef>
              <a:buFont typeface="Arial" panose="020B0604020202020204" pitchFamily="34" charset="0"/>
              <a:buNone/>
              <a:defRPr/>
            </a:pPr>
            <a:endParaRPr lang="en-US" dirty="0"/>
          </a:p>
          <a:p>
            <a:pPr marL="0" indent="0" eaLnBrk="1" hangingPunct="1">
              <a:spcBef>
                <a:spcPts val="0"/>
              </a:spcBef>
              <a:spcAft>
                <a:spcPts val="600"/>
              </a:spcAft>
              <a:buFont typeface="Arial" panose="020B0604020202020204" pitchFamily="34" charset="0"/>
              <a:buNone/>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marL="0" indent="0" eaLnBrk="1" hangingPunct="1">
              <a:buFont typeface="Arial" panose="020B0604020202020204" pitchFamily="34" charset="0"/>
              <a:buNone/>
              <a:defRPr/>
            </a:pPr>
            <a:endParaRPr lang="en-US" altLang="en-US" dirty="0"/>
          </a:p>
        </p:txBody>
      </p:sp>
      <p:sp>
        <p:nvSpPr>
          <p:cNvPr id="21507" name="Title 1">
            <a:extLst>
              <a:ext uri="{FF2B5EF4-FFF2-40B4-BE49-F238E27FC236}">
                <a16:creationId xmlns:a16="http://schemas.microsoft.com/office/drawing/2014/main" id="{640FA300-4DBF-408F-942D-E1B0275E0F3A}"/>
              </a:ext>
            </a:extLst>
          </p:cNvPr>
          <p:cNvSpPr>
            <a:spLocks noGrp="1" noChangeArrowheads="1"/>
          </p:cNvSpPr>
          <p:nvPr>
            <p:ph type="title"/>
          </p:nvPr>
        </p:nvSpPr>
        <p:spPr/>
        <p:txBody>
          <a:bodyPr>
            <a:normAutofit fontScale="90000"/>
          </a:bodyPr>
          <a:lstStyle/>
          <a:p>
            <a:pPr eaLnBrk="1" hangingPunct="1"/>
            <a:r>
              <a:rPr lang="en-US" altLang="en-US" sz="2600"/>
              <a:t>VHA Supply Chain &amp; Rehabilitation-related COVID-19 Research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9D2FD7-BF4F-4727-B908-E2E56D38D2DF}"/>
              </a:ext>
            </a:extLst>
          </p:cNvPr>
          <p:cNvSpPr>
            <a:spLocks noGrp="1"/>
          </p:cNvSpPr>
          <p:nvPr>
            <p:ph type="title"/>
          </p:nvPr>
        </p:nvSpPr>
        <p:spPr/>
        <p:txBody>
          <a:bodyPr/>
          <a:lstStyle/>
          <a:p>
            <a:pPr algn="ctr"/>
            <a:r>
              <a:rPr lang="en-US" dirty="0">
                <a:solidFill>
                  <a:schemeClr val="tx1"/>
                </a:solidFill>
                <a:latin typeface="+mn-lt"/>
              </a:rPr>
              <a:t>Holly Krull, PhD</a:t>
            </a:r>
          </a:p>
        </p:txBody>
      </p:sp>
      <p:sp>
        <p:nvSpPr>
          <p:cNvPr id="5" name="Text Placeholder 4">
            <a:extLst>
              <a:ext uri="{FF2B5EF4-FFF2-40B4-BE49-F238E27FC236}">
                <a16:creationId xmlns:a16="http://schemas.microsoft.com/office/drawing/2014/main" id="{8B79AED5-D403-492E-8BB3-EEED37787FAA}"/>
              </a:ext>
            </a:extLst>
          </p:cNvPr>
          <p:cNvSpPr>
            <a:spLocks noGrp="1"/>
          </p:cNvSpPr>
          <p:nvPr>
            <p:ph type="body" idx="1"/>
          </p:nvPr>
        </p:nvSpPr>
        <p:spPr>
          <a:xfrm>
            <a:off x="722313" y="2067264"/>
            <a:ext cx="7772400" cy="1500187"/>
          </a:xfrm>
        </p:spPr>
        <p:txBody>
          <a:bodyPr>
            <a:normAutofit/>
          </a:bodyPr>
          <a:lstStyle/>
          <a:p>
            <a:pPr algn="ctr"/>
            <a:r>
              <a:rPr lang="en-US" sz="4000" b="1" dirty="0">
                <a:solidFill>
                  <a:schemeClr val="tx1"/>
                </a:solidFill>
              </a:rPr>
              <a:t>VA-ORD NATIONAL BIOSPECIMEN AND DATA REPOSITORY</a:t>
            </a:r>
          </a:p>
        </p:txBody>
      </p:sp>
    </p:spTree>
    <p:extLst>
      <p:ext uri="{BB962C8B-B14F-4D97-AF65-F5344CB8AC3E}">
        <p14:creationId xmlns:p14="http://schemas.microsoft.com/office/powerpoint/2010/main" val="3983959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1AB-7316-41C1-A419-92F693116F58}"/>
              </a:ext>
            </a:extLst>
          </p:cNvPr>
          <p:cNvSpPr>
            <a:spLocks noGrp="1"/>
          </p:cNvSpPr>
          <p:nvPr>
            <p:ph type="title"/>
          </p:nvPr>
        </p:nvSpPr>
        <p:spPr/>
        <p:txBody>
          <a:bodyPr/>
          <a:lstStyle/>
          <a:p>
            <a:r>
              <a:rPr lang="en-US" dirty="0"/>
              <a:t>VA-ORD National Biospecimen and Data Repository</a:t>
            </a:r>
          </a:p>
        </p:txBody>
      </p:sp>
      <p:sp>
        <p:nvSpPr>
          <p:cNvPr id="3" name="Content Placeholder 2">
            <a:extLst>
              <a:ext uri="{FF2B5EF4-FFF2-40B4-BE49-F238E27FC236}">
                <a16:creationId xmlns:a16="http://schemas.microsoft.com/office/drawing/2014/main" id="{AF7AFC9F-CB9C-4675-B828-473B2B1074E3}"/>
              </a:ext>
            </a:extLst>
          </p:cNvPr>
          <p:cNvSpPr>
            <a:spLocks noGrp="1"/>
          </p:cNvSpPr>
          <p:nvPr>
            <p:ph idx="1"/>
          </p:nvPr>
        </p:nvSpPr>
        <p:spPr>
          <a:xfrm>
            <a:off x="457200" y="1375972"/>
            <a:ext cx="8229600" cy="4695388"/>
          </a:xfrm>
        </p:spPr>
        <p:txBody>
          <a:bodyPr>
            <a:normAutofit fontScale="92500" lnSpcReduction="10000"/>
          </a:bodyPr>
          <a:lstStyle/>
          <a:p>
            <a:pPr marL="0" indent="0">
              <a:buNone/>
            </a:pPr>
            <a:r>
              <a:rPr lang="en-US" dirty="0"/>
              <a:t>The Biorepository system will be a </a:t>
            </a:r>
          </a:p>
          <a:p>
            <a:r>
              <a:rPr lang="en-US" dirty="0"/>
              <a:t>comprehensive repository of COVID-19 and other emerging diseases specimens and associated data available for research studies in order to advance scientific understanding of this disease and further diagnostic, therapeutic and prevention strategies for immediate deployment in clinical environments.</a:t>
            </a:r>
          </a:p>
          <a:p>
            <a:r>
              <a:rPr lang="en-US" dirty="0"/>
              <a:t>model repository for other diseases and conditions affecting veterans.</a:t>
            </a:r>
          </a:p>
          <a:p>
            <a:r>
              <a:rPr lang="en-US" dirty="0"/>
              <a:t>way to enhance collaboration with external partners focused on COVID-19 and other emerging infectious diseases research.</a:t>
            </a:r>
          </a:p>
          <a:p>
            <a:r>
              <a:rPr lang="en-US" dirty="0"/>
              <a:t>mechanism to harmonize specimen and data collection procedures across clinical sites.</a:t>
            </a:r>
          </a:p>
          <a:p>
            <a:r>
              <a:rPr lang="en-US" dirty="0"/>
              <a:t>way to launch flexible response to dynamic disease occurrences.</a:t>
            </a:r>
          </a:p>
          <a:p>
            <a:pPr lvl="1"/>
            <a:endParaRPr lang="en-US" dirty="0"/>
          </a:p>
          <a:p>
            <a:endParaRPr lang="en-US" dirty="0"/>
          </a:p>
        </p:txBody>
      </p:sp>
    </p:spTree>
    <p:extLst>
      <p:ext uri="{BB962C8B-B14F-4D97-AF65-F5344CB8AC3E}">
        <p14:creationId xmlns:p14="http://schemas.microsoft.com/office/powerpoint/2010/main" val="2357809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Guiding Principles</a:t>
            </a:r>
          </a:p>
        </p:txBody>
      </p:sp>
      <p:graphicFrame>
        <p:nvGraphicFramePr>
          <p:cNvPr id="4" name="Diagram 3"/>
          <p:cNvGraphicFramePr/>
          <p:nvPr/>
        </p:nvGraphicFramePr>
        <p:xfrm>
          <a:off x="457200" y="1396999"/>
          <a:ext cx="8411029" cy="4553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lood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2661" y="1524001"/>
            <a:ext cx="890814" cy="8908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stretch>
            <a:fillRect/>
          </a:stretch>
        </p:blipFill>
        <p:spPr>
          <a:xfrm>
            <a:off x="1455510" y="2614389"/>
            <a:ext cx="1006021" cy="1006021"/>
          </a:xfrm>
          <a:prstGeom prst="rect">
            <a:avLst/>
          </a:prstGeom>
        </p:spPr>
      </p:pic>
      <p:pic>
        <p:nvPicPr>
          <p:cNvPr id="9" name="Picture 8"/>
          <p:cNvPicPr>
            <a:picLocks noChangeAspect="1"/>
          </p:cNvPicPr>
          <p:nvPr/>
        </p:nvPicPr>
        <p:blipFill>
          <a:blip r:embed="rId10"/>
          <a:stretch>
            <a:fillRect/>
          </a:stretch>
        </p:blipFill>
        <p:spPr>
          <a:xfrm>
            <a:off x="1423307" y="3695708"/>
            <a:ext cx="1098550" cy="1098550"/>
          </a:xfrm>
          <a:prstGeom prst="rect">
            <a:avLst/>
          </a:prstGeom>
        </p:spPr>
      </p:pic>
      <p:pic>
        <p:nvPicPr>
          <p:cNvPr id="11" name="Picture 10"/>
          <p:cNvPicPr>
            <a:picLocks noChangeAspect="1"/>
          </p:cNvPicPr>
          <p:nvPr/>
        </p:nvPicPr>
        <p:blipFill>
          <a:blip r:embed="rId11"/>
          <a:stretch>
            <a:fillRect/>
          </a:stretch>
        </p:blipFill>
        <p:spPr>
          <a:xfrm>
            <a:off x="1489081" y="4908103"/>
            <a:ext cx="972450" cy="972450"/>
          </a:xfrm>
          <a:prstGeom prst="rect">
            <a:avLst/>
          </a:prstGeom>
        </p:spPr>
      </p:pic>
    </p:spTree>
    <p:extLst>
      <p:ext uri="{BB962C8B-B14F-4D97-AF65-F5344CB8AC3E}">
        <p14:creationId xmlns:p14="http://schemas.microsoft.com/office/powerpoint/2010/main" val="2848593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Specimen Collection</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243014"/>
            <a:ext cx="8229600" cy="4886324"/>
          </a:xfrm>
        </p:spPr>
        <p:txBody>
          <a:bodyPr>
            <a:normAutofit/>
          </a:bodyPr>
          <a:lstStyle/>
          <a:p>
            <a:pPr marL="0" indent="0">
              <a:buNone/>
            </a:pPr>
            <a:r>
              <a:rPr lang="en-US" dirty="0"/>
              <a:t>Two collection strategies</a:t>
            </a:r>
          </a:p>
          <a:p>
            <a:pPr marL="857250" lvl="1" indent="-457200">
              <a:buAutoNum type="arabicPeriod"/>
            </a:pPr>
            <a:r>
              <a:rPr lang="en-US" dirty="0"/>
              <a:t>Save existing remainder clinical specimens.</a:t>
            </a:r>
          </a:p>
          <a:p>
            <a:pPr marL="857250" lvl="1" indent="-457200">
              <a:buAutoNum type="arabicPeriod" startAt="2"/>
            </a:pPr>
            <a:r>
              <a:rPr lang="en-US" dirty="0"/>
              <a:t>Collect specimens for current and future research.</a:t>
            </a:r>
          </a:p>
          <a:p>
            <a:pPr marL="857250" lvl="1" indent="-457200">
              <a:buAutoNum type="arabicPeriod" startAt="2"/>
            </a:pPr>
            <a:endParaRPr lang="en-US" dirty="0"/>
          </a:p>
          <a:p>
            <a:pPr marL="0" indent="0">
              <a:buNone/>
            </a:pPr>
            <a:r>
              <a:rPr lang="en-US" dirty="0"/>
              <a:t>Collection characteristics</a:t>
            </a:r>
          </a:p>
          <a:p>
            <a:r>
              <a:rPr lang="en-US" dirty="0"/>
              <a:t>Multisite protocols, VA-CIRB reviewed</a:t>
            </a:r>
          </a:p>
          <a:p>
            <a:r>
              <a:rPr lang="en-US" dirty="0"/>
              <a:t>Allows current SARS-CoV-2 and COVID-19 specimen collection, but protocols not disease specific</a:t>
            </a:r>
          </a:p>
          <a:p>
            <a:r>
              <a:rPr lang="en-US" dirty="0"/>
              <a:t>Flexible storage location </a:t>
            </a:r>
          </a:p>
          <a:p>
            <a:r>
              <a:rPr lang="en-US" dirty="0"/>
              <a:t>Puts in place future specimen collection system for research, but specimens are not pre-dedicated to a project </a:t>
            </a:r>
          </a:p>
          <a:p>
            <a:endParaRPr lang="en-US" dirty="0"/>
          </a:p>
          <a:p>
            <a:endParaRPr lang="en-US" dirty="0"/>
          </a:p>
          <a:p>
            <a:pPr marL="400050" lvl="1" indent="0">
              <a:buNone/>
            </a:pPr>
            <a:endParaRPr lang="en-US" dirty="0"/>
          </a:p>
        </p:txBody>
      </p:sp>
    </p:spTree>
    <p:extLst>
      <p:ext uri="{BB962C8B-B14F-4D97-AF65-F5344CB8AC3E}">
        <p14:creationId xmlns:p14="http://schemas.microsoft.com/office/powerpoint/2010/main" val="2072435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Virtual Biorepository (LIMS)</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lstStyle/>
          <a:p>
            <a:pPr marL="0" indent="0">
              <a:buNone/>
            </a:pPr>
            <a:r>
              <a:rPr lang="en-US" dirty="0"/>
              <a:t>General Principles:</a:t>
            </a:r>
          </a:p>
          <a:p>
            <a:pPr marL="457200" indent="-457200">
              <a:buAutoNum type="arabicPeriod"/>
            </a:pPr>
            <a:r>
              <a:rPr lang="en-US" dirty="0"/>
              <a:t>Ability for Sample collection at multiple sites.	</a:t>
            </a:r>
          </a:p>
          <a:p>
            <a:pPr marL="457200" indent="-457200">
              <a:buAutoNum type="arabicPeriod"/>
            </a:pPr>
            <a:r>
              <a:rPr lang="en-US" dirty="0"/>
              <a:t>Sample storage at one or more central Biorepositories (as needed).</a:t>
            </a:r>
          </a:p>
          <a:p>
            <a:pPr marL="457200" indent="-457200">
              <a:buAutoNum type="arabicPeriod"/>
            </a:pPr>
            <a:r>
              <a:rPr lang="en-US" dirty="0"/>
              <a:t>Laboratory Information Management System</a:t>
            </a:r>
          </a:p>
          <a:p>
            <a:pPr marL="857250" lvl="1" indent="-457200"/>
            <a:r>
              <a:rPr lang="en-US" dirty="0"/>
              <a:t>Ensure chain of custody.</a:t>
            </a:r>
          </a:p>
          <a:p>
            <a:pPr marL="857250" lvl="1" indent="-457200"/>
            <a:r>
              <a:rPr lang="en-US" dirty="0"/>
              <a:t>Manage accession of specimen, storage, and distribution.</a:t>
            </a:r>
          </a:p>
          <a:p>
            <a:pPr marL="857250" lvl="1" indent="-457200"/>
            <a:r>
              <a:rPr lang="en-US" dirty="0"/>
              <a:t>Use of honest broker.</a:t>
            </a:r>
          </a:p>
          <a:p>
            <a:pPr marL="457200" indent="-457200">
              <a:buAutoNum type="arabicPeriod"/>
            </a:pPr>
            <a:endParaRPr lang="en-US" dirty="0"/>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3526963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18D3-9F34-426A-BC06-62D70D4011A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D43BEE3-17F0-4F37-B6FB-44087F35C930}"/>
              </a:ext>
            </a:extLst>
          </p:cNvPr>
          <p:cNvSpPr>
            <a:spLocks noGrp="1"/>
          </p:cNvSpPr>
          <p:nvPr>
            <p:ph idx="1"/>
          </p:nvPr>
        </p:nvSpPr>
        <p:spPr/>
        <p:txBody>
          <a:bodyPr/>
          <a:lstStyle/>
          <a:p>
            <a:r>
              <a:rPr lang="en-US" dirty="0"/>
              <a:t>VA Research across a range of areas is critical to fighting COVID-19 to help our Veterans, providers and healthcare system</a:t>
            </a:r>
          </a:p>
          <a:p>
            <a:endParaRPr lang="en-US" dirty="0"/>
          </a:p>
          <a:p>
            <a:r>
              <a:rPr lang="en-US" dirty="0"/>
              <a:t>Efforts to date lay the foundation for an enterprise-wide approach that values partners in VHA/VA and external to system</a:t>
            </a:r>
          </a:p>
          <a:p>
            <a:endParaRPr lang="en-US" dirty="0"/>
          </a:p>
          <a:p>
            <a:r>
              <a:rPr lang="en-US" dirty="0"/>
              <a:t>ORD research is grateful for the extensive partnerships and looks forward to those accomplishments to come</a:t>
            </a:r>
          </a:p>
        </p:txBody>
      </p:sp>
    </p:spTree>
    <p:extLst>
      <p:ext uri="{BB962C8B-B14F-4D97-AF65-F5344CB8AC3E}">
        <p14:creationId xmlns:p14="http://schemas.microsoft.com/office/powerpoint/2010/main" val="258922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F1CC-7D0D-4CB8-B6B4-18197EB33A1F}"/>
              </a:ext>
            </a:extLst>
          </p:cNvPr>
          <p:cNvSpPr>
            <a:spLocks noGrp="1"/>
          </p:cNvSpPr>
          <p:nvPr>
            <p:ph type="title"/>
          </p:nvPr>
        </p:nvSpPr>
        <p:spPr/>
        <p:txBody>
          <a:bodyPr>
            <a:normAutofit/>
          </a:bodyPr>
          <a:lstStyle/>
          <a:p>
            <a:r>
              <a:rPr lang="en-US" sz="2800" b="1" dirty="0">
                <a:latin typeface="+mn-lt"/>
              </a:rPr>
              <a:t>VA Partners in COVID-19 Research </a:t>
            </a:r>
          </a:p>
        </p:txBody>
      </p:sp>
      <p:sp>
        <p:nvSpPr>
          <p:cNvPr id="5" name="Text Placeholder 4">
            <a:extLst>
              <a:ext uri="{FF2B5EF4-FFF2-40B4-BE49-F238E27FC236}">
                <a16:creationId xmlns:a16="http://schemas.microsoft.com/office/drawing/2014/main" id="{709A4CF5-74B5-4B78-9571-697B8AC6C55C}"/>
              </a:ext>
            </a:extLst>
          </p:cNvPr>
          <p:cNvSpPr>
            <a:spLocks noGrp="1"/>
          </p:cNvSpPr>
          <p:nvPr>
            <p:ph type="body" idx="1"/>
          </p:nvPr>
        </p:nvSpPr>
        <p:spPr>
          <a:xfrm>
            <a:off x="457200" y="1153077"/>
            <a:ext cx="4040188" cy="429470"/>
          </a:xfrm>
        </p:spPr>
        <p:txBody>
          <a:bodyPr/>
          <a:lstStyle/>
          <a:p>
            <a:r>
              <a:rPr lang="en-US" dirty="0"/>
              <a:t>VA	</a:t>
            </a:r>
          </a:p>
        </p:txBody>
      </p:sp>
      <p:sp>
        <p:nvSpPr>
          <p:cNvPr id="6" name="Content Placeholder 5">
            <a:extLst>
              <a:ext uri="{FF2B5EF4-FFF2-40B4-BE49-F238E27FC236}">
                <a16:creationId xmlns:a16="http://schemas.microsoft.com/office/drawing/2014/main" id="{288966D2-B357-4740-9F7E-506056D09B7B}"/>
              </a:ext>
            </a:extLst>
          </p:cNvPr>
          <p:cNvSpPr>
            <a:spLocks noGrp="1"/>
          </p:cNvSpPr>
          <p:nvPr>
            <p:ph sz="half" idx="2"/>
          </p:nvPr>
        </p:nvSpPr>
        <p:spPr>
          <a:xfrm>
            <a:off x="457200" y="1582547"/>
            <a:ext cx="4040188" cy="4366044"/>
          </a:xfrm>
        </p:spPr>
        <p:txBody>
          <a:bodyPr>
            <a:noAutofit/>
          </a:bodyPr>
          <a:lstStyle/>
          <a:p>
            <a:r>
              <a:rPr lang="en-US" sz="1100" dirty="0"/>
              <a:t>Advisory Committee Management Office</a:t>
            </a:r>
          </a:p>
          <a:p>
            <a:r>
              <a:rPr lang="en-US" sz="1100" dirty="0"/>
              <a:t>Center for Minority Veterans</a:t>
            </a:r>
          </a:p>
          <a:p>
            <a:r>
              <a:rPr lang="en-US" sz="1100" dirty="0"/>
              <a:t>Center for Strategic Partnerships</a:t>
            </a:r>
          </a:p>
          <a:p>
            <a:r>
              <a:rPr lang="en-US" sz="1100" dirty="0"/>
              <a:t>Center for Women Veterans </a:t>
            </a:r>
          </a:p>
          <a:p>
            <a:r>
              <a:rPr lang="en-US" sz="1100" dirty="0"/>
              <a:t>Office of General Counsel / STAR</a:t>
            </a:r>
          </a:p>
          <a:p>
            <a:r>
              <a:rPr lang="en-US" sz="1100" dirty="0"/>
              <a:t>Office of Information Technology</a:t>
            </a:r>
          </a:p>
          <a:p>
            <a:pPr lvl="1"/>
            <a:r>
              <a:rPr lang="en-US" sz="1100" dirty="0"/>
              <a:t>Digital Services</a:t>
            </a:r>
          </a:p>
          <a:p>
            <a:pPr lvl="1"/>
            <a:r>
              <a:rPr lang="en-US" sz="1100" dirty="0"/>
              <a:t>Identity and Access Management</a:t>
            </a:r>
          </a:p>
          <a:p>
            <a:pPr lvl="1"/>
            <a:r>
              <a:rPr lang="en-US" sz="1100" dirty="0"/>
              <a:t>Research Support Division</a:t>
            </a:r>
          </a:p>
          <a:p>
            <a:r>
              <a:rPr lang="en-US" sz="1100" dirty="0"/>
              <a:t>Office of Public and Intergovernmental Affairs</a:t>
            </a:r>
          </a:p>
          <a:p>
            <a:pPr lvl="1"/>
            <a:r>
              <a:rPr lang="en-US" sz="1100" dirty="0"/>
              <a:t>Center for Faith and Opportunity Initiative </a:t>
            </a:r>
          </a:p>
          <a:p>
            <a:pPr lvl="1"/>
            <a:r>
              <a:rPr lang="en-US" sz="1100" dirty="0"/>
              <a:t>National Veterans Outreach Office</a:t>
            </a:r>
          </a:p>
          <a:p>
            <a:r>
              <a:rPr lang="en-US" sz="1100" dirty="0"/>
              <a:t>Office of Tribal Government Relations</a:t>
            </a:r>
          </a:p>
          <a:p>
            <a:r>
              <a:rPr lang="en-US" sz="1100" dirty="0"/>
              <a:t>Veterans Experience Office</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sp>
        <p:nvSpPr>
          <p:cNvPr id="7" name="Text Placeholder 6">
            <a:extLst>
              <a:ext uri="{FF2B5EF4-FFF2-40B4-BE49-F238E27FC236}">
                <a16:creationId xmlns:a16="http://schemas.microsoft.com/office/drawing/2014/main" id="{74BB7E3B-CC7F-407E-B893-69F85ADE906F}"/>
              </a:ext>
            </a:extLst>
          </p:cNvPr>
          <p:cNvSpPr>
            <a:spLocks noGrp="1"/>
          </p:cNvSpPr>
          <p:nvPr>
            <p:ph type="body" sz="quarter" idx="3"/>
          </p:nvPr>
        </p:nvSpPr>
        <p:spPr>
          <a:xfrm>
            <a:off x="4645025" y="1153077"/>
            <a:ext cx="4041775" cy="429470"/>
          </a:xfrm>
        </p:spPr>
        <p:txBody>
          <a:bodyPr/>
          <a:lstStyle/>
          <a:p>
            <a:r>
              <a:rPr lang="en-US" dirty="0"/>
              <a:t>VHA</a:t>
            </a:r>
          </a:p>
        </p:txBody>
      </p:sp>
      <p:sp>
        <p:nvSpPr>
          <p:cNvPr id="8" name="Content Placeholder 7">
            <a:extLst>
              <a:ext uri="{FF2B5EF4-FFF2-40B4-BE49-F238E27FC236}">
                <a16:creationId xmlns:a16="http://schemas.microsoft.com/office/drawing/2014/main" id="{6BF04891-6E27-4A6D-ACB7-1E1C8F6E59D8}"/>
              </a:ext>
            </a:extLst>
          </p:cNvPr>
          <p:cNvSpPr>
            <a:spLocks noGrp="1"/>
          </p:cNvSpPr>
          <p:nvPr>
            <p:ph sz="quarter" idx="4"/>
          </p:nvPr>
        </p:nvSpPr>
        <p:spPr>
          <a:xfrm>
            <a:off x="4645025" y="1582547"/>
            <a:ext cx="4304103" cy="4051254"/>
          </a:xfrm>
        </p:spPr>
        <p:txBody>
          <a:bodyPr>
            <a:noAutofit/>
          </a:bodyPr>
          <a:lstStyle/>
          <a:p>
            <a:r>
              <a:rPr lang="en-US" sz="1100" dirty="0"/>
              <a:t>Assistant Deputy USH for Clinical Operations</a:t>
            </a:r>
          </a:p>
          <a:p>
            <a:r>
              <a:rPr lang="en-US" sz="1100" dirty="0"/>
              <a:t>Innovation Ecosystem</a:t>
            </a:r>
          </a:p>
          <a:p>
            <a:r>
              <a:rPr lang="en-US" sz="1100" dirty="0"/>
              <a:t>National Center for Ethics in Health Care</a:t>
            </a:r>
          </a:p>
          <a:p>
            <a:r>
              <a:rPr lang="en-US" sz="1100" dirty="0"/>
              <a:t>National </a:t>
            </a:r>
            <a:r>
              <a:rPr lang="en-US" sz="1100" dirty="0" err="1"/>
              <a:t>Biosurveillance</a:t>
            </a:r>
            <a:r>
              <a:rPr lang="en-US" sz="1100" dirty="0"/>
              <a:t> Taskforce</a:t>
            </a:r>
          </a:p>
          <a:p>
            <a:r>
              <a:rPr lang="en-US" sz="1100" dirty="0"/>
              <a:t>Office of Communications</a:t>
            </a:r>
          </a:p>
          <a:p>
            <a:r>
              <a:rPr lang="en-US" sz="1100" dirty="0"/>
              <a:t>Office of Community Engagement</a:t>
            </a:r>
          </a:p>
          <a:p>
            <a:r>
              <a:rPr lang="en-US" sz="1100" dirty="0"/>
              <a:t>Office of Finance</a:t>
            </a:r>
          </a:p>
          <a:p>
            <a:r>
              <a:rPr lang="en-US" sz="1100" dirty="0"/>
              <a:t>Office of Health Equity</a:t>
            </a:r>
          </a:p>
          <a:p>
            <a:r>
              <a:rPr lang="en-US" sz="1100" dirty="0"/>
              <a:t>Office of Nursing Services</a:t>
            </a:r>
          </a:p>
          <a:p>
            <a:r>
              <a:rPr lang="en-US" sz="1100" dirty="0"/>
              <a:t>Office of Patient Care Services</a:t>
            </a:r>
          </a:p>
          <a:p>
            <a:pPr lvl="1"/>
            <a:r>
              <a:rPr lang="en-US" sz="1100" dirty="0"/>
              <a:t>National Center for Health Promotion and Disease Prevention</a:t>
            </a:r>
          </a:p>
          <a:p>
            <a:pPr lvl="1"/>
            <a:r>
              <a:rPr lang="en-US" sz="1100" dirty="0"/>
              <a:t>National Chaplain Services</a:t>
            </a:r>
          </a:p>
          <a:p>
            <a:pPr lvl="1"/>
            <a:r>
              <a:rPr lang="en-US" sz="1100" dirty="0"/>
              <a:t>Pharmacy Benefits Management</a:t>
            </a:r>
          </a:p>
          <a:p>
            <a:pPr lvl="1"/>
            <a:r>
              <a:rPr lang="en-US" sz="1100" dirty="0"/>
              <a:t>Public Health </a:t>
            </a:r>
          </a:p>
          <a:p>
            <a:pPr lvl="1"/>
            <a:r>
              <a:rPr lang="en-US" sz="1100" dirty="0"/>
              <a:t>Specialty Care Services</a:t>
            </a:r>
          </a:p>
          <a:p>
            <a:pPr lvl="2"/>
            <a:r>
              <a:rPr lang="en-US" sz="1100" dirty="0"/>
              <a:t>Hospital Medicine</a:t>
            </a:r>
          </a:p>
          <a:p>
            <a:pPr lvl="2"/>
            <a:r>
              <a:rPr lang="en-US" sz="1100" dirty="0"/>
              <a:t>Pathology and Laboratory Service</a:t>
            </a:r>
          </a:p>
          <a:p>
            <a:pPr lvl="2"/>
            <a:r>
              <a:rPr lang="en-US" sz="1100" dirty="0"/>
              <a:t>Pulmonary and Critical Care Medicine</a:t>
            </a:r>
          </a:p>
          <a:p>
            <a:r>
              <a:rPr lang="en-US" sz="1100" dirty="0"/>
              <a:t>Office of Research Oversight</a:t>
            </a:r>
          </a:p>
          <a:p>
            <a:r>
              <a:rPr lang="en-US" sz="1100" dirty="0"/>
              <a:t>Office of Voluntary Services</a:t>
            </a:r>
          </a:p>
          <a:p>
            <a:r>
              <a:rPr lang="en-US" sz="1100" dirty="0"/>
              <a:t>Office of Workforce Management and Consulting</a:t>
            </a:r>
          </a:p>
          <a:p>
            <a:r>
              <a:rPr lang="en-US" sz="1100" dirty="0"/>
              <a:t>Privacy Office</a:t>
            </a:r>
          </a:p>
          <a:p>
            <a:r>
              <a:rPr lang="en-US" sz="1100" dirty="0"/>
              <a:t>Readjustment Counseling Service</a:t>
            </a:r>
          </a:p>
          <a:p>
            <a:endParaRPr lang="en-US" sz="1100" dirty="0"/>
          </a:p>
          <a:p>
            <a:pPr lvl="2"/>
            <a:endParaRPr lang="en-US" sz="1100" dirty="0"/>
          </a:p>
          <a:p>
            <a:pPr marL="0" indent="0">
              <a:buNone/>
            </a:pPr>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sp>
        <p:nvSpPr>
          <p:cNvPr id="9" name="TextBox 8">
            <a:extLst>
              <a:ext uri="{FF2B5EF4-FFF2-40B4-BE49-F238E27FC236}">
                <a16:creationId xmlns:a16="http://schemas.microsoft.com/office/drawing/2014/main" id="{E5CC3131-2169-4B96-AA8B-9603C10F5DD4}"/>
              </a:ext>
            </a:extLst>
          </p:cNvPr>
          <p:cNvSpPr txBox="1"/>
          <p:nvPr/>
        </p:nvSpPr>
        <p:spPr>
          <a:xfrm rot="20720390">
            <a:off x="1698079" y="2569882"/>
            <a:ext cx="5893892" cy="1323439"/>
          </a:xfrm>
          <a:prstGeom prst="rect">
            <a:avLst/>
          </a:prstGeom>
          <a:noFill/>
        </p:spPr>
        <p:txBody>
          <a:bodyPr wrap="square" rtlCol="0">
            <a:spAutoFit/>
          </a:bodyPr>
          <a:lstStyle/>
          <a:p>
            <a:r>
              <a:rPr lang="en-US" sz="8000" b="1" dirty="0">
                <a:solidFill>
                  <a:srgbClr val="FF0000"/>
                </a:solidFill>
              </a:rPr>
              <a:t>THANK YOU!</a:t>
            </a:r>
          </a:p>
        </p:txBody>
      </p:sp>
    </p:spTree>
    <p:extLst>
      <p:ext uri="{BB962C8B-B14F-4D97-AF65-F5344CB8AC3E}">
        <p14:creationId xmlns:p14="http://schemas.microsoft.com/office/powerpoint/2010/main" val="328818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F09C-3E63-41B8-B626-062EA3FC2B3B}"/>
              </a:ext>
            </a:extLst>
          </p:cNvPr>
          <p:cNvSpPr>
            <a:spLocks noGrp="1"/>
          </p:cNvSpPr>
          <p:nvPr>
            <p:ph type="title"/>
          </p:nvPr>
        </p:nvSpPr>
        <p:spPr/>
        <p:txBody>
          <a:bodyPr/>
          <a:lstStyle/>
          <a:p>
            <a:r>
              <a:rPr lang="en-US" dirty="0"/>
              <a:t>VA RESEARCH HEAT MAP</a:t>
            </a:r>
          </a:p>
        </p:txBody>
      </p:sp>
      <p:sp>
        <p:nvSpPr>
          <p:cNvPr id="3" name="Content Placeholder 2">
            <a:extLst>
              <a:ext uri="{FF2B5EF4-FFF2-40B4-BE49-F238E27FC236}">
                <a16:creationId xmlns:a16="http://schemas.microsoft.com/office/drawing/2014/main" id="{DB9F892E-C39C-482A-902B-8609782F4C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E52FCDA-70C8-4312-A093-DC7A87DD88C2}"/>
              </a:ext>
            </a:extLst>
          </p:cNvPr>
          <p:cNvPicPr>
            <a:picLocks noChangeAspect="1"/>
          </p:cNvPicPr>
          <p:nvPr/>
        </p:nvPicPr>
        <p:blipFill>
          <a:blip r:embed="rId2"/>
          <a:stretch>
            <a:fillRect/>
          </a:stretch>
        </p:blipFill>
        <p:spPr>
          <a:xfrm>
            <a:off x="389513" y="1351564"/>
            <a:ext cx="8364974" cy="5366710"/>
          </a:xfrm>
          <a:prstGeom prst="rect">
            <a:avLst/>
          </a:prstGeom>
        </p:spPr>
      </p:pic>
    </p:spTree>
    <p:extLst>
      <p:ext uri="{BB962C8B-B14F-4D97-AF65-F5344CB8AC3E}">
        <p14:creationId xmlns:p14="http://schemas.microsoft.com/office/powerpoint/2010/main" val="294371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0C74-1EC1-42EF-9A7B-806261A6D339}"/>
              </a:ext>
            </a:extLst>
          </p:cNvPr>
          <p:cNvSpPr>
            <a:spLocks noGrp="1"/>
          </p:cNvSpPr>
          <p:nvPr>
            <p:ph type="title"/>
          </p:nvPr>
        </p:nvSpPr>
        <p:spPr/>
        <p:txBody>
          <a:bodyPr/>
          <a:lstStyle/>
          <a:p>
            <a:r>
              <a:rPr lang="en-US" dirty="0"/>
              <a:t> </a:t>
            </a:r>
          </a:p>
        </p:txBody>
      </p:sp>
      <p:pic>
        <p:nvPicPr>
          <p:cNvPr id="5" name="Content Placeholder 4" descr="A picture containing drawing&#10;&#10;Description automatically generated">
            <a:extLst>
              <a:ext uri="{FF2B5EF4-FFF2-40B4-BE49-F238E27FC236}">
                <a16:creationId xmlns:a16="http://schemas.microsoft.com/office/drawing/2014/main" id="{54C8398D-A4DB-4350-8798-699D1EEE560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76500" y="1676400"/>
            <a:ext cx="4191000" cy="4191000"/>
          </a:xfrm>
        </p:spPr>
      </p:pic>
    </p:spTree>
    <p:extLst>
      <p:ext uri="{BB962C8B-B14F-4D97-AF65-F5344CB8AC3E}">
        <p14:creationId xmlns:p14="http://schemas.microsoft.com/office/powerpoint/2010/main" val="237437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4356-ED99-4668-A89F-7D55C69F783E}"/>
              </a:ext>
            </a:extLst>
          </p:cNvPr>
          <p:cNvSpPr>
            <a:spLocks noGrp="1"/>
          </p:cNvSpPr>
          <p:nvPr>
            <p:ph type="title"/>
          </p:nvPr>
        </p:nvSpPr>
        <p:spPr/>
        <p:txBody>
          <a:bodyPr/>
          <a:lstStyle/>
          <a:p>
            <a:r>
              <a:rPr lang="en-US" dirty="0"/>
              <a:t>FEATURES OF AN ENTERPRISE</a:t>
            </a:r>
          </a:p>
        </p:txBody>
      </p:sp>
      <p:sp>
        <p:nvSpPr>
          <p:cNvPr id="3" name="Content Placeholder 2">
            <a:extLst>
              <a:ext uri="{FF2B5EF4-FFF2-40B4-BE49-F238E27FC236}">
                <a16:creationId xmlns:a16="http://schemas.microsoft.com/office/drawing/2014/main" id="{F712C74C-9E21-48A4-97FB-6F233666C9E0}"/>
              </a:ext>
            </a:extLst>
          </p:cNvPr>
          <p:cNvSpPr>
            <a:spLocks noGrp="1"/>
          </p:cNvSpPr>
          <p:nvPr>
            <p:ph idx="1"/>
          </p:nvPr>
        </p:nvSpPr>
        <p:spPr/>
        <p:txBody>
          <a:bodyPr/>
          <a:lstStyle/>
          <a:p>
            <a:r>
              <a:rPr lang="en-US" b="1" dirty="0"/>
              <a:t>Communications</a:t>
            </a:r>
          </a:p>
          <a:p>
            <a:r>
              <a:rPr lang="en-US" b="1" dirty="0"/>
              <a:t>Shared Priorities</a:t>
            </a:r>
          </a:p>
          <a:p>
            <a:r>
              <a:rPr lang="en-US" dirty="0"/>
              <a:t>Core infrastructure and capabilities</a:t>
            </a:r>
          </a:p>
          <a:p>
            <a:r>
              <a:rPr lang="en-US" dirty="0"/>
              <a:t>Standardized processes</a:t>
            </a:r>
          </a:p>
          <a:p>
            <a:r>
              <a:rPr lang="en-US" dirty="0"/>
              <a:t>Ability to assess and improve the system</a:t>
            </a:r>
          </a:p>
          <a:p>
            <a:r>
              <a:rPr lang="en-US" dirty="0"/>
              <a:t>Prioritization of success of the whole over individual parts</a:t>
            </a:r>
          </a:p>
          <a:p>
            <a:endParaRPr lang="en-US" dirty="0"/>
          </a:p>
          <a:p>
            <a:endParaRPr lang="en-US" dirty="0"/>
          </a:p>
        </p:txBody>
      </p:sp>
    </p:spTree>
    <p:extLst>
      <p:ext uri="{BB962C8B-B14F-4D97-AF65-F5344CB8AC3E}">
        <p14:creationId xmlns:p14="http://schemas.microsoft.com/office/powerpoint/2010/main" val="366266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A8CE-53E1-4BA1-887B-36E7FD73D47A}"/>
              </a:ext>
            </a:extLst>
          </p:cNvPr>
          <p:cNvSpPr>
            <a:spLocks noGrp="1"/>
          </p:cNvSpPr>
          <p:nvPr>
            <p:ph type="title"/>
          </p:nvPr>
        </p:nvSpPr>
        <p:spPr/>
        <p:txBody>
          <a:bodyPr/>
          <a:lstStyle/>
          <a:p>
            <a:r>
              <a:rPr lang="en-US" dirty="0"/>
              <a:t>COMMUNICATIONS &amp; SHARED PRIORITIES</a:t>
            </a:r>
          </a:p>
        </p:txBody>
      </p:sp>
      <p:sp>
        <p:nvSpPr>
          <p:cNvPr id="3" name="Content Placeholder 2">
            <a:extLst>
              <a:ext uri="{FF2B5EF4-FFF2-40B4-BE49-F238E27FC236}">
                <a16:creationId xmlns:a16="http://schemas.microsoft.com/office/drawing/2014/main" id="{4943587E-1672-4647-85C7-B25B5258BCB9}"/>
              </a:ext>
            </a:extLst>
          </p:cNvPr>
          <p:cNvSpPr>
            <a:spLocks noGrp="1"/>
          </p:cNvSpPr>
          <p:nvPr>
            <p:ph idx="1"/>
          </p:nvPr>
        </p:nvSpPr>
        <p:spPr>
          <a:xfrm>
            <a:off x="357187" y="1333743"/>
            <a:ext cx="8229600" cy="4190513"/>
          </a:xfrm>
        </p:spPr>
        <p:txBody>
          <a:bodyPr>
            <a:normAutofit lnSpcReduction="10000"/>
          </a:bodyPr>
          <a:lstStyle/>
          <a:p>
            <a:r>
              <a:rPr lang="en-US" dirty="0"/>
              <a:t>Thank you for your partnership!</a:t>
            </a:r>
          </a:p>
          <a:p>
            <a:r>
              <a:rPr lang="en-US" dirty="0"/>
              <a:t>Provide an overview of:</a:t>
            </a:r>
          </a:p>
          <a:p>
            <a:pPr lvl="1"/>
            <a:r>
              <a:rPr lang="en-US" dirty="0"/>
              <a:t> COVID-19 research studies</a:t>
            </a:r>
          </a:p>
          <a:p>
            <a:pPr lvl="1"/>
            <a:r>
              <a:rPr lang="en-US" dirty="0"/>
              <a:t>resources</a:t>
            </a:r>
          </a:p>
          <a:p>
            <a:pPr lvl="1"/>
            <a:r>
              <a:rPr lang="en-US" dirty="0"/>
              <a:t>new capabilities</a:t>
            </a:r>
          </a:p>
          <a:p>
            <a:r>
              <a:rPr lang="en-US" dirty="0"/>
              <a:t>Provide a preview of what’s to come</a:t>
            </a:r>
          </a:p>
          <a:p>
            <a:pPr lvl="1"/>
            <a:r>
              <a:rPr lang="en-US" dirty="0"/>
              <a:t>Look forward to continued partnerships for future challenges</a:t>
            </a:r>
          </a:p>
          <a:p>
            <a:r>
              <a:rPr lang="en-US" dirty="0"/>
              <a:t>Remind you of </a:t>
            </a:r>
            <a:r>
              <a:rPr lang="en-US" dirty="0">
                <a:hlinkClick r:id="rId2"/>
              </a:rPr>
              <a:t>ordcovid19@va.gov</a:t>
            </a:r>
            <a:r>
              <a:rPr lang="en-US" dirty="0"/>
              <a:t>, where you can write if you have questions for or need a hand from research.</a:t>
            </a:r>
          </a:p>
        </p:txBody>
      </p:sp>
    </p:spTree>
    <p:extLst>
      <p:ext uri="{BB962C8B-B14F-4D97-AF65-F5344CB8AC3E}">
        <p14:creationId xmlns:p14="http://schemas.microsoft.com/office/powerpoint/2010/main" val="288856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2578-799C-40D0-B568-6DE49AAA1650}"/>
              </a:ext>
            </a:extLst>
          </p:cNvPr>
          <p:cNvSpPr>
            <a:spLocks noGrp="1"/>
          </p:cNvSpPr>
          <p:nvPr>
            <p:ph type="title"/>
          </p:nvPr>
        </p:nvSpPr>
        <p:spPr/>
        <p:txBody>
          <a:bodyPr>
            <a:normAutofit/>
          </a:bodyPr>
          <a:lstStyle/>
          <a:p>
            <a:r>
              <a:rPr lang="en-US" dirty="0"/>
              <a:t>IT HELPS WHEN WE KNOW EACH OTHER</a:t>
            </a:r>
          </a:p>
        </p:txBody>
      </p:sp>
      <p:sp>
        <p:nvSpPr>
          <p:cNvPr id="3" name="Content Placeholder 2">
            <a:extLst>
              <a:ext uri="{FF2B5EF4-FFF2-40B4-BE49-F238E27FC236}">
                <a16:creationId xmlns:a16="http://schemas.microsoft.com/office/drawing/2014/main" id="{CDE1FEE5-4FA9-40F9-9040-382D09C75F99}"/>
              </a:ext>
            </a:extLst>
          </p:cNvPr>
          <p:cNvSpPr>
            <a:spLocks noGrp="1"/>
          </p:cNvSpPr>
          <p:nvPr>
            <p:ph idx="1"/>
          </p:nvPr>
        </p:nvSpPr>
        <p:spPr>
          <a:xfrm>
            <a:off x="104931" y="1364106"/>
            <a:ext cx="8934138" cy="4856812"/>
          </a:xfrm>
        </p:spPr>
        <p:txBody>
          <a:bodyPr>
            <a:normAutofit/>
          </a:bodyPr>
          <a:lstStyle/>
          <a:p>
            <a:pPr marL="0" indent="0">
              <a:buNone/>
            </a:pPr>
            <a:r>
              <a:rPr lang="en-US" b="1" dirty="0"/>
              <a:t>Rachel Ramoni, DMD, ScD – </a:t>
            </a:r>
            <a:r>
              <a:rPr lang="en-US" dirty="0"/>
              <a:t>Chief Research &amp; Development Officer</a:t>
            </a:r>
            <a:endParaRPr lang="en-US" b="1" dirty="0"/>
          </a:p>
          <a:p>
            <a:pPr marL="0" indent="0">
              <a:buNone/>
            </a:pPr>
            <a:r>
              <a:rPr lang="en-US" b="1" dirty="0"/>
              <a:t>Grant Huang, MPH, PhD </a:t>
            </a:r>
            <a:r>
              <a:rPr lang="en-US" dirty="0"/>
              <a:t>– </a:t>
            </a:r>
            <a:r>
              <a:rPr lang="en-US" sz="2200" dirty="0"/>
              <a:t>Dep. CRADO, Enterprise Optimization (Acting)</a:t>
            </a:r>
          </a:p>
          <a:p>
            <a:pPr marL="0" indent="0">
              <a:buNone/>
            </a:pPr>
            <a:r>
              <a:rPr lang="en-US" b="1" dirty="0"/>
              <a:t>Vicky Davey, PhD, MPH – </a:t>
            </a:r>
            <a:r>
              <a:rPr lang="en-US" dirty="0"/>
              <a:t>Assoc. CRADO, Epi. &amp; Public Health</a:t>
            </a:r>
            <a:endParaRPr lang="en-US" b="1" dirty="0"/>
          </a:p>
          <a:p>
            <a:pPr marL="0" indent="0">
              <a:buNone/>
            </a:pPr>
            <a:r>
              <a:rPr lang="en-US" b="1" dirty="0"/>
              <a:t>Molly Klote, MD </a:t>
            </a:r>
            <a:r>
              <a:rPr lang="en-US" dirty="0"/>
              <a:t>– </a:t>
            </a:r>
            <a:r>
              <a:rPr lang="en-US" sz="2350" dirty="0"/>
              <a:t>Director, Ofc of Research Protections, Policy &amp; Educ.</a:t>
            </a:r>
          </a:p>
          <a:p>
            <a:pPr marL="0" indent="0">
              <a:buNone/>
            </a:pPr>
            <a:r>
              <a:rPr lang="en-US" b="1" dirty="0"/>
              <a:t>Terri Gleason, PhD </a:t>
            </a:r>
            <a:r>
              <a:rPr lang="en-US" dirty="0"/>
              <a:t>- Director, Clinical Science R&amp;D</a:t>
            </a:r>
          </a:p>
          <a:p>
            <a:pPr marL="0" indent="0">
              <a:buNone/>
            </a:pPr>
            <a:r>
              <a:rPr lang="en-US" b="1" dirty="0"/>
              <a:t>David Atkins, MD, MPH </a:t>
            </a:r>
            <a:r>
              <a:rPr lang="en-US" dirty="0"/>
              <a:t>- Director, Health Services R&amp;D</a:t>
            </a:r>
          </a:p>
          <a:p>
            <a:pPr marL="0" indent="0">
              <a:buNone/>
            </a:pPr>
            <a:r>
              <a:rPr lang="en-US" b="1" dirty="0"/>
              <a:t>Sumitra Muralidhar, PhD </a:t>
            </a:r>
            <a:r>
              <a:rPr lang="en-US" dirty="0"/>
              <a:t>– Director, Million Veteran Program (MVP) </a:t>
            </a:r>
          </a:p>
          <a:p>
            <a:pPr marL="0" indent="0">
              <a:buNone/>
            </a:pPr>
            <a:r>
              <a:rPr lang="en-US" b="1" dirty="0"/>
              <a:t>Holly Krull, PhD </a:t>
            </a:r>
            <a:r>
              <a:rPr lang="en-US" dirty="0"/>
              <a:t>– Deputy Director, Biomedical Lab R&amp;D</a:t>
            </a:r>
          </a:p>
          <a:p>
            <a:pPr marL="0" indent="0">
              <a:buNone/>
            </a:pPr>
            <a:r>
              <a:rPr lang="en-US" b="1" dirty="0"/>
              <a:t>Patricia A. Dorn, PhD </a:t>
            </a:r>
            <a:r>
              <a:rPr lang="en-US" dirty="0"/>
              <a:t>– Director, Rehabilitation R&amp;D</a:t>
            </a:r>
          </a:p>
          <a:p>
            <a:pPr marL="0" indent="0">
              <a:buNone/>
            </a:pPr>
            <a:endParaRPr lang="en-US" dirty="0"/>
          </a:p>
          <a:p>
            <a:pPr marL="0" indent="0" algn="ctr">
              <a:buNone/>
            </a:pPr>
            <a:r>
              <a:rPr lang="en-US" b="1" dirty="0">
                <a:solidFill>
                  <a:srgbClr val="FF0000"/>
                </a:solidFill>
              </a:rPr>
              <a:t>Email: ORDCOVID19@VA.gov</a:t>
            </a:r>
          </a:p>
        </p:txBody>
      </p:sp>
    </p:spTree>
    <p:extLst>
      <p:ext uri="{BB962C8B-B14F-4D97-AF65-F5344CB8AC3E}">
        <p14:creationId xmlns:p14="http://schemas.microsoft.com/office/powerpoint/2010/main" val="3123667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1430</TotalTime>
  <Words>4217</Words>
  <Application>Microsoft Office PowerPoint</Application>
  <PresentationFormat>On-screen Show (4:3)</PresentationFormat>
  <Paragraphs>648</Paragraphs>
  <Slides>60</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Courier New</vt:lpstr>
      <vt:lpstr>Georgia</vt:lpstr>
      <vt:lpstr>Office Theme</vt:lpstr>
      <vt:lpstr>ORD COVID-19 Research Update for VHA Partners</vt:lpstr>
      <vt:lpstr>PowerPoint Presentation</vt:lpstr>
      <vt:lpstr>PowerPoint Presentation</vt:lpstr>
      <vt:lpstr>Alone we can do so little; together we can do so much.  – Helen Keller</vt:lpstr>
      <vt:lpstr>PowerPoint Presentation</vt:lpstr>
      <vt:lpstr>VA RESEARCH HEAT MAP</vt:lpstr>
      <vt:lpstr>FEATURES OF AN ENTERPRISE</vt:lpstr>
      <vt:lpstr>COMMUNICATIONS &amp; SHARED PRIORITIES</vt:lpstr>
      <vt:lpstr>IT HELPS WHEN WE KNOW EACH OTHER</vt:lpstr>
      <vt:lpstr>WHAT DO WE DO?</vt:lpstr>
      <vt:lpstr>Grant Huang, MPH, PhD Vicky Davey, PhD, MPH Molly KLOTE, MD</vt:lpstr>
      <vt:lpstr>OPERATION WARP SPEED (OWS)</vt:lpstr>
      <vt:lpstr>ORD PARTNERED RESEARCH PROGRAM</vt:lpstr>
      <vt:lpstr>BRINGING TRIALS TO VETERANS</vt:lpstr>
      <vt:lpstr>VACCINE TRIALS</vt:lpstr>
      <vt:lpstr>ENSEMBLE (Janssen) VACCINE TRIAL</vt:lpstr>
      <vt:lpstr>VA COVID-19 RESEARCH REGISTRY https://www.va.gov/coronavirus-research</vt:lpstr>
      <vt:lpstr>Diversity and Inclusion Subcommittee – Oct 5 Kick Off</vt:lpstr>
      <vt:lpstr>Vicky Davey, PHD MPH</vt:lpstr>
      <vt:lpstr>Background: Accelerating COVID-19 Therapeutic Interventions and Vaccines (ACTIV)</vt:lpstr>
      <vt:lpstr>ACTIV Studies are ‘Master’ or Adaptive Protocols</vt:lpstr>
      <vt:lpstr>PowerPoint Presentation</vt:lpstr>
      <vt:lpstr>Why ACTIV studies in VA? </vt:lpstr>
      <vt:lpstr>PowerPoint Presentation</vt:lpstr>
      <vt:lpstr>’S SLIDES</vt:lpstr>
      <vt:lpstr>Office of Research Protections, Policy and Education</vt:lpstr>
      <vt:lpstr>VA Innovation and Research Review System (VAIRRS)</vt:lpstr>
      <vt:lpstr>Coming Attractions</vt:lpstr>
      <vt:lpstr>Selected ORD Central Coordination Efforts</vt:lpstr>
      <vt:lpstr>HOLD FOR TERRI’S SLIDES</vt:lpstr>
      <vt:lpstr>VA’s COVID-19 CLINICAL TRIALS</vt:lpstr>
      <vt:lpstr>VA Trials of Note:  1. HITCH</vt:lpstr>
      <vt:lpstr>2. VA CURES-1</vt:lpstr>
      <vt:lpstr>Future Look and Feel of VA Clinical Trials</vt:lpstr>
      <vt:lpstr>CSP 2028 - Epidemiology, Immunology and Clinical Characteristics of COVID-19 (EPIC3) within VHA</vt:lpstr>
      <vt:lpstr>CSP 2028 / EPIC3</vt:lpstr>
      <vt:lpstr>David Atkins, MD, MPH</vt:lpstr>
      <vt:lpstr>Health Services Research on the Impact of COVID</vt:lpstr>
      <vt:lpstr>Evidence Synthesis Program (ESP)</vt:lpstr>
      <vt:lpstr>COVID Rapid Response Initiative</vt:lpstr>
      <vt:lpstr>Studying COVID-19 Impacts on Mental Health (19 projects funded by HSRD, RRD and CSRD) </vt:lpstr>
      <vt:lpstr>Collaboratory to Study Medication Effects</vt:lpstr>
      <vt:lpstr>Collaboratory For Observational Research on COVID-19</vt:lpstr>
      <vt:lpstr>HOLD FOR SUMA’S SLIDES</vt:lpstr>
      <vt:lpstr>The Million Veteran Program (MVP): A Partnership with Veterans</vt:lpstr>
      <vt:lpstr>2011- Present: Milestones accomplished</vt:lpstr>
      <vt:lpstr>Contributions to COVID-19 Trials Infrastructure</vt:lpstr>
      <vt:lpstr>MVP COVID-19 Data Collection</vt:lpstr>
      <vt:lpstr>MVP Specimen Collection Pilot Activities </vt:lpstr>
      <vt:lpstr>MVP COVID-19  Science: Host Genetic Contributions</vt:lpstr>
      <vt:lpstr>PATRICIA A. DORN, PhD</vt:lpstr>
      <vt:lpstr>VHA Supply Chain &amp; Rehabilitation-related COVID-19 Research </vt:lpstr>
      <vt:lpstr>Holly Krull, PhD</vt:lpstr>
      <vt:lpstr>VA-ORD National Biospecimen and Data Repository</vt:lpstr>
      <vt:lpstr>Guiding Principles</vt:lpstr>
      <vt:lpstr>Specimen Collection</vt:lpstr>
      <vt:lpstr>Virtual Biorepository (LIMS)</vt:lpstr>
      <vt:lpstr>CONCLUSION</vt:lpstr>
      <vt:lpstr>VA Partners in COVID-19 Research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 COVID-19 Research Update for VHA Partners</dc:title>
  <dc:subject>ORD COVID-19 Research Update for VHA Partners</dc:subject>
  <dc:creator/>
  <cp:keywords>ORD COVID-19 Research Update for VHA Partners</cp:keywords>
  <cp:lastModifiedBy>Rivera, Portia T</cp:lastModifiedBy>
  <cp:revision>56</cp:revision>
  <dcterms:created xsi:type="dcterms:W3CDTF">2020-10-14T02:39:01Z</dcterms:created>
  <dcterms:modified xsi:type="dcterms:W3CDTF">2020-10-20T17:33:53Z</dcterms:modified>
</cp:coreProperties>
</file>